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62" r:id="rId4"/>
    <p:sldId id="258" r:id="rId5"/>
    <p:sldId id="260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2FE8B-AEF6-698A-A116-977E4925E1C3}" v="2319" dt="2021-03-28T14:36:16.185"/>
    <p1510:client id="{16A1B89F-90BC-B000-D49B-BA814FFAC715}" v="946" dt="2021-03-28T10:35:29.492"/>
    <p1510:client id="{3FE8B89F-F064-B000-BBD0-E6BCBA823A91}" v="142" dt="2021-03-29T05:57:24.746"/>
    <p1510:client id="{5EB7B89F-6006-B000-D49B-B6BDF433AD7E}" v="715" dt="2021-03-28T15:34:58.319"/>
    <p1510:client id="{A8D3BAB0-B61B-4DF6-A5F2-F37C315348FC}" v="1382" dt="2021-03-27T16:10:40.437"/>
    <p1510:client id="{F61DA606-B3B4-8AE5-1158-6677CA1B69C0}" v="1582" dt="2021-03-29T18:20:51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7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8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4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3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42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5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1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7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9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1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6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3/30/2021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5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5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35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7">
            <a:extLst>
              <a:ext uri="{FF2B5EF4-FFF2-40B4-BE49-F238E27FC236}">
                <a16:creationId xmlns:a16="http://schemas.microsoft.com/office/drawing/2014/main" id="{BCAE8BE1-A178-4D43-B3B0-FF22D765F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9">
            <a:extLst>
              <a:ext uri="{FF2B5EF4-FFF2-40B4-BE49-F238E27FC236}">
                <a16:creationId xmlns:a16="http://schemas.microsoft.com/office/drawing/2014/main" id="{3819626A-1849-4F10-89EC-215F6A4BC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36" y="0"/>
            <a:ext cx="12192000" cy="491319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07674" y="1080738"/>
            <a:ext cx="8595239" cy="1499382"/>
          </a:xfrm>
        </p:spPr>
        <p:txBody>
          <a:bodyPr anchor="b">
            <a:normAutofit fontScale="90000"/>
          </a:bodyPr>
          <a:lstStyle/>
          <a:p>
            <a:r>
              <a:rPr lang="ko-KR" altLang="en-US" sz="3600" err="1">
                <a:ea typeface="맑은 고딕"/>
              </a:rPr>
              <a:t>Convolutional</a:t>
            </a:r>
            <a:r>
              <a:rPr lang="ko-KR" altLang="en-US" sz="3600" dirty="0">
                <a:ea typeface="맑은 고딕"/>
              </a:rPr>
              <a:t> </a:t>
            </a:r>
            <a:r>
              <a:rPr lang="ko-KR" altLang="en-US" sz="3600" err="1">
                <a:ea typeface="맑은 고딕"/>
              </a:rPr>
              <a:t>Neural</a:t>
            </a:r>
            <a:r>
              <a:rPr lang="ko-KR" altLang="en-US" sz="3600" dirty="0">
                <a:ea typeface="맑은 고딕"/>
              </a:rPr>
              <a:t> Networks </a:t>
            </a:r>
            <a:r>
              <a:rPr lang="ko-KR" altLang="en-US" sz="3600" err="1">
                <a:ea typeface="맑은 고딕"/>
              </a:rPr>
              <a:t>for</a:t>
            </a:r>
            <a:r>
              <a:rPr lang="ko-KR" altLang="en-US" sz="3600" dirty="0">
                <a:ea typeface="맑은 고딕"/>
              </a:rPr>
              <a:t> </a:t>
            </a:r>
            <a:r>
              <a:rPr lang="ko-KR" altLang="en-US" sz="3600" err="1">
                <a:ea typeface="맑은 고딕"/>
              </a:rPr>
              <a:t>Sentence</a:t>
            </a:r>
            <a:r>
              <a:rPr lang="ko-KR" altLang="en-US" sz="3600" dirty="0">
                <a:ea typeface="맑은 고딕"/>
              </a:rPr>
              <a:t> </a:t>
            </a:r>
            <a:r>
              <a:rPr lang="ko-KR" altLang="en-US" sz="3600" err="1">
                <a:ea typeface="맑은 고딕"/>
              </a:rPr>
              <a:t>Classification</a:t>
            </a:r>
            <a:br>
              <a:rPr lang="ko-KR" altLang="en-US" dirty="0">
                <a:ea typeface="맑은 고딕"/>
                <a:cs typeface="Microsoft GothicNeo"/>
              </a:rPr>
            </a:br>
            <a:r>
              <a:rPr lang="ko-KR" altLang="en-US" sz="2400" dirty="0">
                <a:ea typeface="맑은 고딕"/>
              </a:rPr>
              <a:t>- </a:t>
            </a:r>
            <a:r>
              <a:rPr lang="ko-KR" altLang="en-US" sz="2400" err="1">
                <a:ea typeface="맑은 고딕"/>
              </a:rPr>
              <a:t>Yoon</a:t>
            </a:r>
            <a:r>
              <a:rPr lang="ko-KR" altLang="en-US" sz="2400" dirty="0">
                <a:ea typeface="맑은 고딕"/>
              </a:rPr>
              <a:t> </a:t>
            </a:r>
            <a:r>
              <a:rPr lang="ko-KR" altLang="en-US" sz="2400">
                <a:ea typeface="맑은 고딕"/>
              </a:rPr>
              <a:t>Kim, EMNLP 14</a:t>
            </a:r>
            <a:endParaRPr lang="ko-KR" altLang="en-US" sz="2400" dirty="0" err="1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40566" y="5507081"/>
            <a:ext cx="7326066" cy="798234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ea typeface="Microsoft GothicNeo Light"/>
                <a:cs typeface="Microsoft GothicNeo Light"/>
              </a:rPr>
              <a:t>고려대학교 컴퓨터학과 신채호</a:t>
            </a:r>
            <a:endParaRPr lang="ko-KR" altLang="en-US" dirty="0"/>
          </a:p>
        </p:txBody>
      </p:sp>
      <p:grpSp>
        <p:nvGrpSpPr>
          <p:cNvPr id="122" name="Group 11">
            <a:extLst>
              <a:ext uri="{FF2B5EF4-FFF2-40B4-BE49-F238E27FC236}">
                <a16:creationId xmlns:a16="http://schemas.microsoft.com/office/drawing/2014/main" id="{AAEF0DB4-E2F1-4DE6-A55A-B7511FD6E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688" y="4541153"/>
            <a:ext cx="12108544" cy="653700"/>
            <a:chOff x="0" y="5833367"/>
            <a:chExt cx="12243348" cy="653700"/>
          </a:xfrm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2BC91FD0-A205-4CAB-B34E-60D378804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2866" y="626674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5">
              <a:extLst>
                <a:ext uri="{FF2B5EF4-FFF2-40B4-BE49-F238E27FC236}">
                  <a16:creationId xmlns:a16="http://schemas.microsoft.com/office/drawing/2014/main" id="{2A1EFFB9-AB17-4F59-9A3B-803325A4E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58428" y="583855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06">
              <a:extLst>
                <a:ext uri="{FF2B5EF4-FFF2-40B4-BE49-F238E27FC236}">
                  <a16:creationId xmlns:a16="http://schemas.microsoft.com/office/drawing/2014/main" id="{E7238B80-CDF9-4CAC-9AB5-8589C82EA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0691" y="584998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7">
              <a:extLst>
                <a:ext uri="{FF2B5EF4-FFF2-40B4-BE49-F238E27FC236}">
                  <a16:creationId xmlns:a16="http://schemas.microsoft.com/office/drawing/2014/main" id="{7EC00F0D-7BE8-4FCF-93DF-B323CEFF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8566" y="592668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8">
              <a:extLst>
                <a:ext uri="{FF2B5EF4-FFF2-40B4-BE49-F238E27FC236}">
                  <a16:creationId xmlns:a16="http://schemas.microsoft.com/office/drawing/2014/main" id="{33447C1A-ED61-468B-B343-B12658F9C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918" y="586222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9">
              <a:extLst>
                <a:ext uri="{FF2B5EF4-FFF2-40B4-BE49-F238E27FC236}">
                  <a16:creationId xmlns:a16="http://schemas.microsoft.com/office/drawing/2014/main" id="{EB0725CA-1A94-46AF-8A92-278F10B16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5993" y="586548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0">
              <a:extLst>
                <a:ext uri="{FF2B5EF4-FFF2-40B4-BE49-F238E27FC236}">
                  <a16:creationId xmlns:a16="http://schemas.microsoft.com/office/drawing/2014/main" id="{3D170FF3-B996-42C2-A51A-82618850C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4969" y="586723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1">
              <a:extLst>
                <a:ext uri="{FF2B5EF4-FFF2-40B4-BE49-F238E27FC236}">
                  <a16:creationId xmlns:a16="http://schemas.microsoft.com/office/drawing/2014/main" id="{E5FDE205-773C-4587-B06D-BD482FC0A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7232" y="587772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C49746F8-1BCF-49C2-A1C5-D2B85E7C0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5291" y="583336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F45277B2-9094-4445-86D8-C91D65F5D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2383" y="616744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2BBFD32C-2D27-415E-8430-8BDD8D97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25" y="613684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0">
              <a:extLst>
                <a:ext uri="{FF2B5EF4-FFF2-40B4-BE49-F238E27FC236}">
                  <a16:creationId xmlns:a16="http://schemas.microsoft.com/office/drawing/2014/main" id="{D43C7D72-4A00-4EF4-BF13-BAC4F04EE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67876" y="613368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1">
              <a:extLst>
                <a:ext uri="{FF2B5EF4-FFF2-40B4-BE49-F238E27FC236}">
                  <a16:creationId xmlns:a16="http://schemas.microsoft.com/office/drawing/2014/main" id="{3CC17EEB-009B-460C-B97D-E23BAC8CF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3018" y="616458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2">
              <a:extLst>
                <a:ext uri="{FF2B5EF4-FFF2-40B4-BE49-F238E27FC236}">
                  <a16:creationId xmlns:a16="http://schemas.microsoft.com/office/drawing/2014/main" id="{3CA392E7-2C5E-430E-A285-A43F098A8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0494" y="620600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4">
              <a:extLst>
                <a:ext uri="{FF2B5EF4-FFF2-40B4-BE49-F238E27FC236}">
                  <a16:creationId xmlns:a16="http://schemas.microsoft.com/office/drawing/2014/main" id="{3808FC12-3932-4A3D-812C-171F140EE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76791" y="621197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5">
              <a:extLst>
                <a:ext uri="{FF2B5EF4-FFF2-40B4-BE49-F238E27FC236}">
                  <a16:creationId xmlns:a16="http://schemas.microsoft.com/office/drawing/2014/main" id="{80BFA6D6-7979-45B4-BDD2-F6EB244C1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8831" y="61180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1">
              <a:extLst>
                <a:ext uri="{FF2B5EF4-FFF2-40B4-BE49-F238E27FC236}">
                  <a16:creationId xmlns:a16="http://schemas.microsoft.com/office/drawing/2014/main" id="{87BF3F25-EA1A-4783-9568-76113FBBB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77721" y="619248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1">
              <a:extLst>
                <a:ext uri="{FF2B5EF4-FFF2-40B4-BE49-F238E27FC236}">
                  <a16:creationId xmlns:a16="http://schemas.microsoft.com/office/drawing/2014/main" id="{81E3D954-5AA5-49A8-9BA6-C4FC208B2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9219" y="592543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2">
              <a:extLst>
                <a:ext uri="{FF2B5EF4-FFF2-40B4-BE49-F238E27FC236}">
                  <a16:creationId xmlns:a16="http://schemas.microsoft.com/office/drawing/2014/main" id="{C62E369F-72C7-4158-B7A6-D6C81689A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3340" y="58622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3">
              <a:extLst>
                <a:ext uri="{FF2B5EF4-FFF2-40B4-BE49-F238E27FC236}">
                  <a16:creationId xmlns:a16="http://schemas.microsoft.com/office/drawing/2014/main" id="{80849728-9BE8-4333-B5AA-376DF750B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25078" y="588477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4">
              <a:extLst>
                <a:ext uri="{FF2B5EF4-FFF2-40B4-BE49-F238E27FC236}">
                  <a16:creationId xmlns:a16="http://schemas.microsoft.com/office/drawing/2014/main" id="{FBD2BA47-7553-4D8B-A6D4-29F078E1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55785" y="597086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5">
              <a:extLst>
                <a:ext uri="{FF2B5EF4-FFF2-40B4-BE49-F238E27FC236}">
                  <a16:creationId xmlns:a16="http://schemas.microsoft.com/office/drawing/2014/main" id="{74D636C8-7F45-489F-8810-6905B1AE0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8154" y="59149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6">
              <a:extLst>
                <a:ext uri="{FF2B5EF4-FFF2-40B4-BE49-F238E27FC236}">
                  <a16:creationId xmlns:a16="http://schemas.microsoft.com/office/drawing/2014/main" id="{4C7E2056-38D8-4E5E-848D-6609AAEFF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56561" y="592149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1FA0FFA1-3A5B-46CA-8C5D-AD895EA57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0229" y="592394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98">
              <a:extLst>
                <a:ext uri="{FF2B5EF4-FFF2-40B4-BE49-F238E27FC236}">
                  <a16:creationId xmlns:a16="http://schemas.microsoft.com/office/drawing/2014/main" id="{675FD8BB-1EA3-4596-9703-4F8866D5A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821" y="592394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9">
              <a:extLst>
                <a:ext uri="{FF2B5EF4-FFF2-40B4-BE49-F238E27FC236}">
                  <a16:creationId xmlns:a16="http://schemas.microsoft.com/office/drawing/2014/main" id="{84DC6FFB-600D-4CED-A125-D2AB1D6F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25006" y="592394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0">
              <a:extLst>
                <a:ext uri="{FF2B5EF4-FFF2-40B4-BE49-F238E27FC236}">
                  <a16:creationId xmlns:a16="http://schemas.microsoft.com/office/drawing/2014/main" id="{DD899978-14D8-4E2A-BCEB-EF6D13916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77354" y="592394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1">
              <a:extLst>
                <a:ext uri="{FF2B5EF4-FFF2-40B4-BE49-F238E27FC236}">
                  <a16:creationId xmlns:a16="http://schemas.microsoft.com/office/drawing/2014/main" id="{5B59BD92-A99F-4F44-9D1F-561AB49B9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74567" y="593047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2">
              <a:extLst>
                <a:ext uri="{FF2B5EF4-FFF2-40B4-BE49-F238E27FC236}">
                  <a16:creationId xmlns:a16="http://schemas.microsoft.com/office/drawing/2014/main" id="{6733D532-6F62-4525-B661-2AF7E63AC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34759" y="593378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3">
              <a:extLst>
                <a:ext uri="{FF2B5EF4-FFF2-40B4-BE49-F238E27FC236}">
                  <a16:creationId xmlns:a16="http://schemas.microsoft.com/office/drawing/2014/main" id="{48C0D2C8-88E5-4E19-8FE1-246ED12E60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652" y="593945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4">
              <a:extLst>
                <a:ext uri="{FF2B5EF4-FFF2-40B4-BE49-F238E27FC236}">
                  <a16:creationId xmlns:a16="http://schemas.microsoft.com/office/drawing/2014/main" id="{0E95B9EB-D73A-4979-9F2F-10C9CF8EB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3918" y="593945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3">
              <a:extLst>
                <a:ext uri="{FF2B5EF4-FFF2-40B4-BE49-F238E27FC236}">
                  <a16:creationId xmlns:a16="http://schemas.microsoft.com/office/drawing/2014/main" id="{33565EB2-4584-4F8D-97E7-DF87DB3B4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2139" y="598514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4">
              <a:extLst>
                <a:ext uri="{FF2B5EF4-FFF2-40B4-BE49-F238E27FC236}">
                  <a16:creationId xmlns:a16="http://schemas.microsoft.com/office/drawing/2014/main" id="{93D61EE8-FE02-45F6-98C2-D410B4267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18593" y="598514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5">
              <a:extLst>
                <a:ext uri="{FF2B5EF4-FFF2-40B4-BE49-F238E27FC236}">
                  <a16:creationId xmlns:a16="http://schemas.microsoft.com/office/drawing/2014/main" id="{D4D8B720-4586-4359-9303-02F8D58ED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1447" y="599086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67BC569A-1D14-40F6-B1ED-429CAB83E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76684" y="600310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563EF170-082E-4AC9-8470-C1F98698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8" y="600636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7C735B47-24EC-470D-8A76-B059F9162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4193" y="594708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356A1A8A-BA81-46A2-80A7-4446CCC18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2857" y="624904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B800E226-AB3E-4B1E-ABCB-F2CC2441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37067" y="626003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5">
              <a:extLst>
                <a:ext uri="{FF2B5EF4-FFF2-40B4-BE49-F238E27FC236}">
                  <a16:creationId xmlns:a16="http://schemas.microsoft.com/office/drawing/2014/main" id="{25BB6246-076E-4BF1-84A1-FA00DFF6D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4022" y="623814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6">
              <a:extLst>
                <a:ext uri="{FF2B5EF4-FFF2-40B4-BE49-F238E27FC236}">
                  <a16:creationId xmlns:a16="http://schemas.microsoft.com/office/drawing/2014/main" id="{0737E152-D949-48FA-BBB9-D335340C8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0834" y="624997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7">
              <a:extLst>
                <a:ext uri="{FF2B5EF4-FFF2-40B4-BE49-F238E27FC236}">
                  <a16:creationId xmlns:a16="http://schemas.microsoft.com/office/drawing/2014/main" id="{B6CD5183-FDE3-43C7-B69C-4FE34C83D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25618" y="624997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8">
              <a:extLst>
                <a:ext uri="{FF2B5EF4-FFF2-40B4-BE49-F238E27FC236}">
                  <a16:creationId xmlns:a16="http://schemas.microsoft.com/office/drawing/2014/main" id="{A1FC748D-6CD1-4630-BD03-91443D49D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2808" y="625324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9">
              <a:extLst>
                <a:ext uri="{FF2B5EF4-FFF2-40B4-BE49-F238E27FC236}">
                  <a16:creationId xmlns:a16="http://schemas.microsoft.com/office/drawing/2014/main" id="{806ADF7D-E22E-4CC0-A5FA-13FF7314C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0604" y="625324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3">
              <a:extLst>
                <a:ext uri="{FF2B5EF4-FFF2-40B4-BE49-F238E27FC236}">
                  <a16:creationId xmlns:a16="http://schemas.microsoft.com/office/drawing/2014/main" id="{D92F6CB0-7C26-40A2-BE61-F5B956691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07420" y="626221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6">
              <a:extLst>
                <a:ext uri="{FF2B5EF4-FFF2-40B4-BE49-F238E27FC236}">
                  <a16:creationId xmlns:a16="http://schemas.microsoft.com/office/drawing/2014/main" id="{BE354CED-9FB3-47F2-AF83-42F52F617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68517" y="627408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7">
              <a:extLst>
                <a:ext uri="{FF2B5EF4-FFF2-40B4-BE49-F238E27FC236}">
                  <a16:creationId xmlns:a16="http://schemas.microsoft.com/office/drawing/2014/main" id="{4A005BFC-833D-4699-99AB-16DDBC5B6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8636" y="627772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8">
              <a:extLst>
                <a:ext uri="{FF2B5EF4-FFF2-40B4-BE49-F238E27FC236}">
                  <a16:creationId xmlns:a16="http://schemas.microsoft.com/office/drawing/2014/main" id="{FB639FC6-38FA-4FEE-B247-02D4AB699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16079" y="628017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9">
              <a:extLst>
                <a:ext uri="{FF2B5EF4-FFF2-40B4-BE49-F238E27FC236}">
                  <a16:creationId xmlns:a16="http://schemas.microsoft.com/office/drawing/2014/main" id="{67B04E28-283D-4C2A-8993-07F759474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37627" y="628669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40">
              <a:extLst>
                <a:ext uri="{FF2B5EF4-FFF2-40B4-BE49-F238E27FC236}">
                  <a16:creationId xmlns:a16="http://schemas.microsoft.com/office/drawing/2014/main" id="{F369C421-E6B1-47CB-8D36-602DCFD08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95618" y="628996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2">
              <a:extLst>
                <a:ext uri="{FF2B5EF4-FFF2-40B4-BE49-F238E27FC236}">
                  <a16:creationId xmlns:a16="http://schemas.microsoft.com/office/drawing/2014/main" id="{A7CC56DE-C7CA-4190-A19D-77192BE4D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6179" y="631689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3">
              <a:extLst>
                <a:ext uri="{FF2B5EF4-FFF2-40B4-BE49-F238E27FC236}">
                  <a16:creationId xmlns:a16="http://schemas.microsoft.com/office/drawing/2014/main" id="{55F7DE38-BD8A-4B0C-AF46-B87EB85D4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3248" y="632015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44">
              <a:extLst>
                <a:ext uri="{FF2B5EF4-FFF2-40B4-BE49-F238E27FC236}">
                  <a16:creationId xmlns:a16="http://schemas.microsoft.com/office/drawing/2014/main" id="{A74A8E74-E14E-4CDE-A845-825C1C656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1757" y="631689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5">
              <a:extLst>
                <a:ext uri="{FF2B5EF4-FFF2-40B4-BE49-F238E27FC236}">
                  <a16:creationId xmlns:a16="http://schemas.microsoft.com/office/drawing/2014/main" id="{1C2158A2-4E01-4AE9-B845-853B79DE3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1778" y="632260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65867385-C75B-4A79-AEFE-EB93F5EA7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7269" y="62805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90E22355-6E51-41B6-BD18-9A899740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018" y="5842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7E6A046-7529-479D-99F7-5996433A8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605725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20">
              <a:extLst>
                <a:ext uri="{FF2B5EF4-FFF2-40B4-BE49-F238E27FC236}">
                  <a16:creationId xmlns:a16="http://schemas.microsoft.com/office/drawing/2014/main" id="{E65827C4-2719-433B-916A-B34ABA9F2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37524" y="594290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0">
              <a:extLst>
                <a:ext uri="{FF2B5EF4-FFF2-40B4-BE49-F238E27FC236}">
                  <a16:creationId xmlns:a16="http://schemas.microsoft.com/office/drawing/2014/main" id="{E2CC6139-E679-4C4E-AFFB-76EA1D488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19407" y="595169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25">
              <a:extLst>
                <a:ext uri="{FF2B5EF4-FFF2-40B4-BE49-F238E27FC236}">
                  <a16:creationId xmlns:a16="http://schemas.microsoft.com/office/drawing/2014/main" id="{9507F8C0-A977-4699-8EF2-CF96FB838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28670" y="623115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7">
              <a:extLst>
                <a:ext uri="{FF2B5EF4-FFF2-40B4-BE49-F238E27FC236}">
                  <a16:creationId xmlns:a16="http://schemas.microsoft.com/office/drawing/2014/main" id="{F644FE9F-CA0D-4386-85E8-DCE42FC12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56267" y="596352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6B7EEE3F-5CAC-4235-903E-7C4DA0749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3488" y="6310399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5">
              <a:extLst>
                <a:ext uri="{FF2B5EF4-FFF2-40B4-BE49-F238E27FC236}">
                  <a16:creationId xmlns:a16="http://schemas.microsoft.com/office/drawing/2014/main" id="{CF870EA8-C61A-4759-A096-E25A85991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78638" y="599620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6">
              <a:extLst>
                <a:ext uri="{FF2B5EF4-FFF2-40B4-BE49-F238E27FC236}">
                  <a16:creationId xmlns:a16="http://schemas.microsoft.com/office/drawing/2014/main" id="{46FE89C7-BA1B-4C2B-BDEC-7ED7B6D8F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0164" y="595079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7">
              <a:extLst>
                <a:ext uri="{FF2B5EF4-FFF2-40B4-BE49-F238E27FC236}">
                  <a16:creationId xmlns:a16="http://schemas.microsoft.com/office/drawing/2014/main" id="{96F67A96-8892-4A05-9D0B-26F2322B9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58039" y="602749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8">
              <a:extLst>
                <a:ext uri="{FF2B5EF4-FFF2-40B4-BE49-F238E27FC236}">
                  <a16:creationId xmlns:a16="http://schemas.microsoft.com/office/drawing/2014/main" id="{5AFB3920-37B7-4162-8346-23E80DE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3391" y="596303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9">
              <a:extLst>
                <a:ext uri="{FF2B5EF4-FFF2-40B4-BE49-F238E27FC236}">
                  <a16:creationId xmlns:a16="http://schemas.microsoft.com/office/drawing/2014/main" id="{21F45221-720F-4596-B680-E3517046F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4906" y="599568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0">
              <a:extLst>
                <a:ext uri="{FF2B5EF4-FFF2-40B4-BE49-F238E27FC236}">
                  <a16:creationId xmlns:a16="http://schemas.microsoft.com/office/drawing/2014/main" id="{767AB243-669A-4FAC-994C-C020AA8C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1575" y="596804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1">
              <a:extLst>
                <a:ext uri="{FF2B5EF4-FFF2-40B4-BE49-F238E27FC236}">
                  <a16:creationId xmlns:a16="http://schemas.microsoft.com/office/drawing/2014/main" id="{6AD5D6CF-5C12-4BC1-BB09-E2934F72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66705" y="597854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2">
              <a:extLst>
                <a:ext uri="{FF2B5EF4-FFF2-40B4-BE49-F238E27FC236}">
                  <a16:creationId xmlns:a16="http://schemas.microsoft.com/office/drawing/2014/main" id="{0FCFFE49-652E-47DA-A8D4-8BEC69FC7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1876" y="59662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2">
              <a:extLst>
                <a:ext uri="{FF2B5EF4-FFF2-40B4-BE49-F238E27FC236}">
                  <a16:creationId xmlns:a16="http://schemas.microsoft.com/office/drawing/2014/main" id="{E466EE92-6CDE-441E-8F7B-5F203EBDD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1861" y="62805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0">
              <a:extLst>
                <a:ext uri="{FF2B5EF4-FFF2-40B4-BE49-F238E27FC236}">
                  <a16:creationId xmlns:a16="http://schemas.microsoft.com/office/drawing/2014/main" id="{8BD3B0DF-1F56-4C76-A317-73F93A0E76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0053" y="628384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1">
              <a:extLst>
                <a:ext uri="{FF2B5EF4-FFF2-40B4-BE49-F238E27FC236}">
                  <a16:creationId xmlns:a16="http://schemas.microsoft.com/office/drawing/2014/main" id="{48B057C9-2181-4BDD-BEC5-19498470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3480" y="626711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2">
              <a:extLst>
                <a:ext uri="{FF2B5EF4-FFF2-40B4-BE49-F238E27FC236}">
                  <a16:creationId xmlns:a16="http://schemas.microsoft.com/office/drawing/2014/main" id="{38212522-50D0-4A8E-B678-8A8B51BEF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39967" y="630682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4">
              <a:extLst>
                <a:ext uri="{FF2B5EF4-FFF2-40B4-BE49-F238E27FC236}">
                  <a16:creationId xmlns:a16="http://schemas.microsoft.com/office/drawing/2014/main" id="{F29F5B2D-1DD0-4BD5-BD97-DE883935C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36264" y="631279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5">
              <a:extLst>
                <a:ext uri="{FF2B5EF4-FFF2-40B4-BE49-F238E27FC236}">
                  <a16:creationId xmlns:a16="http://schemas.microsoft.com/office/drawing/2014/main" id="{F1C477DC-6A04-4B20-A709-A622EF769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7411" y="628546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1">
              <a:extLst>
                <a:ext uri="{FF2B5EF4-FFF2-40B4-BE49-F238E27FC236}">
                  <a16:creationId xmlns:a16="http://schemas.microsoft.com/office/drawing/2014/main" id="{79AD175C-021D-4FD8-92A3-0733A001B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64771" y="626918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1">
              <a:extLst>
                <a:ext uri="{FF2B5EF4-FFF2-40B4-BE49-F238E27FC236}">
                  <a16:creationId xmlns:a16="http://schemas.microsoft.com/office/drawing/2014/main" id="{C2471C35-AE3E-4563-9B5F-D60113EE7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58692" y="602625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2">
              <a:extLst>
                <a:ext uri="{FF2B5EF4-FFF2-40B4-BE49-F238E27FC236}">
                  <a16:creationId xmlns:a16="http://schemas.microsoft.com/office/drawing/2014/main" id="{01DDC91D-FF9F-4808-BA38-D9493CB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2813" y="59630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3">
              <a:extLst>
                <a:ext uri="{FF2B5EF4-FFF2-40B4-BE49-F238E27FC236}">
                  <a16:creationId xmlns:a16="http://schemas.microsoft.com/office/drawing/2014/main" id="{14997950-39AA-4B4F-85C2-0C0E1C65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28451" y="603325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4">
              <a:extLst>
                <a:ext uri="{FF2B5EF4-FFF2-40B4-BE49-F238E27FC236}">
                  <a16:creationId xmlns:a16="http://schemas.microsoft.com/office/drawing/2014/main" id="{5354DF2D-7E69-4E2B-AF47-781270CD6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15258" y="607168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5">
              <a:extLst>
                <a:ext uri="{FF2B5EF4-FFF2-40B4-BE49-F238E27FC236}">
                  <a16:creationId xmlns:a16="http://schemas.microsoft.com/office/drawing/2014/main" id="{6DBBD82E-E2D5-40BD-B14A-9127A2761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97627" y="601578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6">
              <a:extLst>
                <a:ext uri="{FF2B5EF4-FFF2-40B4-BE49-F238E27FC236}">
                  <a16:creationId xmlns:a16="http://schemas.microsoft.com/office/drawing/2014/main" id="{070633D4-8FD0-463E-8CF2-5F0896539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16034" y="602231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7">
              <a:extLst>
                <a:ext uri="{FF2B5EF4-FFF2-40B4-BE49-F238E27FC236}">
                  <a16:creationId xmlns:a16="http://schemas.microsoft.com/office/drawing/2014/main" id="{56F024AF-F85F-4E84-A8EC-6BF1B34AB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09702" y="602476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8">
              <a:extLst>
                <a:ext uri="{FF2B5EF4-FFF2-40B4-BE49-F238E27FC236}">
                  <a16:creationId xmlns:a16="http://schemas.microsoft.com/office/drawing/2014/main" id="{C186DFE2-A767-434D-8D2F-2E01161BB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1294" y="602476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9">
              <a:extLst>
                <a:ext uri="{FF2B5EF4-FFF2-40B4-BE49-F238E27FC236}">
                  <a16:creationId xmlns:a16="http://schemas.microsoft.com/office/drawing/2014/main" id="{24B53F6E-FB17-43E6-B854-F64C69319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84479" y="602475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ED2B3000-7E43-40B3-8DDC-30A192C2E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36827" y="602475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1">
              <a:extLst>
                <a:ext uri="{FF2B5EF4-FFF2-40B4-BE49-F238E27FC236}">
                  <a16:creationId xmlns:a16="http://schemas.microsoft.com/office/drawing/2014/main" id="{954F0369-F47B-42EE-874C-1D6123062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4040" y="603128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4">
              <a:extLst>
                <a:ext uri="{FF2B5EF4-FFF2-40B4-BE49-F238E27FC236}">
                  <a16:creationId xmlns:a16="http://schemas.microsoft.com/office/drawing/2014/main" id="{A2CD83E2-ED65-4FE4-8EC5-2C2DF4730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3391" y="604026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3">
              <a:extLst>
                <a:ext uri="{FF2B5EF4-FFF2-40B4-BE49-F238E27FC236}">
                  <a16:creationId xmlns:a16="http://schemas.microsoft.com/office/drawing/2014/main" id="{8D5A815E-CF41-4E9C-8CD3-36EDB5A6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1612" y="608596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4">
              <a:extLst>
                <a:ext uri="{FF2B5EF4-FFF2-40B4-BE49-F238E27FC236}">
                  <a16:creationId xmlns:a16="http://schemas.microsoft.com/office/drawing/2014/main" id="{173F30A4-E83D-4322-A914-05931C4F0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78066" y="60859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5">
              <a:extLst>
                <a:ext uri="{FF2B5EF4-FFF2-40B4-BE49-F238E27FC236}">
                  <a16:creationId xmlns:a16="http://schemas.microsoft.com/office/drawing/2014/main" id="{52032C09-2C40-406F-BFF8-E81D3610C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0920" y="609167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0">
              <a:extLst>
                <a:ext uri="{FF2B5EF4-FFF2-40B4-BE49-F238E27FC236}">
                  <a16:creationId xmlns:a16="http://schemas.microsoft.com/office/drawing/2014/main" id="{B0D3B0AB-E6D6-479C-8E87-2774CB053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1632" y="6320599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1">
              <a:extLst>
                <a:ext uri="{FF2B5EF4-FFF2-40B4-BE49-F238E27FC236}">
                  <a16:creationId xmlns:a16="http://schemas.microsoft.com/office/drawing/2014/main" id="{B98D014A-FB57-4DC0-A679-277AA7451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87481" y="6343820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5">
              <a:extLst>
                <a:ext uri="{FF2B5EF4-FFF2-40B4-BE49-F238E27FC236}">
                  <a16:creationId xmlns:a16="http://schemas.microsoft.com/office/drawing/2014/main" id="{A9114F21-905F-41A9-9834-CF6A858B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3495" y="633895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26">
              <a:extLst>
                <a:ext uri="{FF2B5EF4-FFF2-40B4-BE49-F238E27FC236}">
                  <a16:creationId xmlns:a16="http://schemas.microsoft.com/office/drawing/2014/main" id="{8A661522-7869-4F7D-A854-02B3EEA27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0307" y="635079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7">
              <a:extLst>
                <a:ext uri="{FF2B5EF4-FFF2-40B4-BE49-F238E27FC236}">
                  <a16:creationId xmlns:a16="http://schemas.microsoft.com/office/drawing/2014/main" id="{C49583B9-0FE7-4AFC-852A-C58843E1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85091" y="6350792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8">
              <a:extLst>
                <a:ext uri="{FF2B5EF4-FFF2-40B4-BE49-F238E27FC236}">
                  <a16:creationId xmlns:a16="http://schemas.microsoft.com/office/drawing/2014/main" id="{B36BAAF8-FE45-4D1D-A3BE-1D62A2661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2281" y="6354055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29">
              <a:extLst>
                <a:ext uri="{FF2B5EF4-FFF2-40B4-BE49-F238E27FC236}">
                  <a16:creationId xmlns:a16="http://schemas.microsoft.com/office/drawing/2014/main" id="{C79D3BA5-2AB3-44E9-8C22-52899F4B9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0077" y="6354055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3">
              <a:extLst>
                <a:ext uri="{FF2B5EF4-FFF2-40B4-BE49-F238E27FC236}">
                  <a16:creationId xmlns:a16="http://schemas.microsoft.com/office/drawing/2014/main" id="{B53B0891-9C15-4F4E-8C59-5E67D17A6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66893" y="6363033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6">
              <a:extLst>
                <a:ext uri="{FF2B5EF4-FFF2-40B4-BE49-F238E27FC236}">
                  <a16:creationId xmlns:a16="http://schemas.microsoft.com/office/drawing/2014/main" id="{DBA17A13-65B0-4D16-934B-E4B3E88C9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28899" y="629281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7">
              <a:extLst>
                <a:ext uri="{FF2B5EF4-FFF2-40B4-BE49-F238E27FC236}">
                  <a16:creationId xmlns:a16="http://schemas.microsoft.com/office/drawing/2014/main" id="{A66728DD-D71E-44D2-9CDA-77449C74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8109" y="6378537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8">
              <a:extLst>
                <a:ext uri="{FF2B5EF4-FFF2-40B4-BE49-F238E27FC236}">
                  <a16:creationId xmlns:a16="http://schemas.microsoft.com/office/drawing/2014/main" id="{074C65AC-369B-46DB-ABAB-F3DD01123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75552" y="6380986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40">
              <a:extLst>
                <a:ext uri="{FF2B5EF4-FFF2-40B4-BE49-F238E27FC236}">
                  <a16:creationId xmlns:a16="http://schemas.microsoft.com/office/drawing/2014/main" id="{5920B394-E09B-4CB0-A2B7-3F2BC69E6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5091" y="6390777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2">
              <a:extLst>
                <a:ext uri="{FF2B5EF4-FFF2-40B4-BE49-F238E27FC236}">
                  <a16:creationId xmlns:a16="http://schemas.microsoft.com/office/drawing/2014/main" id="{556A1B09-6FE9-470F-9187-65F049EEE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5652" y="6417706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5">
              <a:extLst>
                <a:ext uri="{FF2B5EF4-FFF2-40B4-BE49-F238E27FC236}">
                  <a16:creationId xmlns:a16="http://schemas.microsoft.com/office/drawing/2014/main" id="{9F9B4E83-6C6C-43B5-A787-34BC40F69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88143" y="633196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7">
              <a:extLst>
                <a:ext uri="{FF2B5EF4-FFF2-40B4-BE49-F238E27FC236}">
                  <a16:creationId xmlns:a16="http://schemas.microsoft.com/office/drawing/2014/main" id="{3FC534A7-3A47-45F1-A358-1FBADC7C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15740" y="606433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CCCB4-10BD-4CF9-BEAE-B979C954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err="1">
                <a:ea typeface="Microsoft GothicNeo"/>
                <a:cs typeface="Microsoft GothicNeo"/>
              </a:rPr>
              <a:t>Model</a:t>
            </a:r>
            <a:r>
              <a:rPr lang="ko-KR" altLang="en-US" sz="3100">
                <a:ea typeface="Microsoft GothicNeo"/>
                <a:cs typeface="Microsoft GothicNeo"/>
              </a:rPr>
              <a:t> reproduction – 3. Fully connected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B10039-391F-4FB0-80C9-68A855DD99FA}"/>
              </a:ext>
            </a:extLst>
          </p:cNvPr>
          <p:cNvSpPr txBox="1"/>
          <p:nvPr/>
        </p:nvSpPr>
        <p:spPr>
          <a:xfrm>
            <a:off x="1070284" y="2736730"/>
            <a:ext cx="80971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- len(kernel_size)는 [3, 4, 5]의 길이 3, num_filt는 100</a:t>
            </a:r>
            <a:endParaRPr lang="ko-KR" altLang="en-US" dirty="0">
              <a:ea typeface="Microsoft GothicNeo Light"/>
              <a:cs typeface="Microsoft GothicNeo Light"/>
            </a:endParaRPr>
          </a:p>
          <a:p>
            <a:r>
              <a:rPr lang="ko-KR" altLang="en-US">
                <a:ea typeface="Microsoft GothicNeo Light"/>
                <a:cs typeface="Microsoft GothicNeo Light"/>
              </a:rPr>
              <a:t>- num_classes는 각 태스크의 클래스 개수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FAF2F-2134-4DC0-B7AE-4166A839C3AB}"/>
              </a:ext>
            </a:extLst>
          </p:cNvPr>
          <p:cNvSpPr txBox="1"/>
          <p:nvPr/>
        </p:nvSpPr>
        <p:spPr>
          <a:xfrm>
            <a:off x="1070283" y="4983309"/>
            <a:ext cx="73020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- Forward 메소드에서 리니어 레이어를 통과시킨 후 해당 output의 softmax를 최종적으로 return</a:t>
            </a:r>
            <a:endParaRPr lang="ko-KR"/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BCBC12F-2792-48F7-9483-030760B4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09" y="1243301"/>
            <a:ext cx="7304156" cy="1268181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C8C8BC9-B28D-494F-9F19-41DF4CC1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09" y="3654809"/>
            <a:ext cx="7304156" cy="109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7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err="1">
                <a:ea typeface="Microsoft GothicNeo"/>
                <a:cs typeface="Microsoft GothicNeo"/>
              </a:rPr>
              <a:t>Model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>
                <a:ea typeface="Microsoft GothicNeo"/>
                <a:cs typeface="Microsoft GothicNeo"/>
              </a:rPr>
              <a:t>architecture - 4. Regularization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070975" y="1591922"/>
            <a:ext cx="9830842" cy="29472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1. Dropout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- Dropout proportion p 만큼의 hidden unit을 랜덤하게 0로 set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- Co-adaptation (상호적응)을 방지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2. Weight vector constrain</a:t>
            </a:r>
            <a:endParaRPr lang="ko-KR" altLang="en-US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Weight vector의 l</a:t>
            </a:r>
            <a:r>
              <a:rPr lang="ko-KR" altLang="en-US" baseline="-25000" dirty="0">
                <a:latin typeface="Malgun Gothic"/>
                <a:ea typeface="Malgun Gothic"/>
                <a:cs typeface="Microsoft GothicNeo Light"/>
              </a:rPr>
              <a:t>2</a:t>
            </a:r>
            <a:r>
              <a:rPr lang="ko-KR" altLang="en-US">
                <a:latin typeface="Malgun Gothic"/>
                <a:ea typeface="Malgun Gothic"/>
                <a:cs typeface="Microsoft GothicNeo Light"/>
              </a:rPr>
              <a:t>-norm이 특정 값 s를 넘는 경우, s로 rescaling</a:t>
            </a:r>
            <a:endParaRPr lang="ko-KR" altLang="en-US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- Weight vector의 크기를 제어하며 overfit 방지 효과 </a:t>
            </a:r>
            <a:endParaRPr lang="ko-KR" altLang="en-US" dirty="0">
              <a:latin typeface="Malgun Gothic"/>
              <a:ea typeface="Malgun Gothic"/>
              <a:cs typeface="Microsoft GothicNeo Light"/>
            </a:endParaRPr>
          </a:p>
        </p:txBody>
      </p:sp>
      <p:pic>
        <p:nvPicPr>
          <p:cNvPr id="4" name="그림 8">
            <a:extLst>
              <a:ext uri="{FF2B5EF4-FFF2-40B4-BE49-F238E27FC236}">
                <a16:creationId xmlns:a16="http://schemas.microsoft.com/office/drawing/2014/main" id="{23756BC4-F61E-4262-8AAC-7A4DE92C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09" y="4825105"/>
            <a:ext cx="6829286" cy="107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78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>
                <a:ea typeface="Microsoft GothicNeo"/>
                <a:cs typeface="Microsoft GothicNeo"/>
              </a:rPr>
              <a:t>Dataset - 1. MR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070975" y="1591922"/>
            <a:ext cx="9830842" cy="8697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- 1개의 문장들로 이루어진 영화 리뷰 데이터 -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positive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/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negative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(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Pang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and Lee, 2005)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rt-polarity.pos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: 5331개의 문장 (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label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0)</a:t>
            </a:r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6E11AB8-3EAA-4786-89B6-4F73292B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09" y="2529558"/>
            <a:ext cx="9833113" cy="871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0E60F3-9F4D-40FE-8D2C-6FF77DA3E316}"/>
              </a:ext>
            </a:extLst>
          </p:cNvPr>
          <p:cNvSpPr txBox="1"/>
          <p:nvPr/>
        </p:nvSpPr>
        <p:spPr>
          <a:xfrm>
            <a:off x="1070975" y="3756443"/>
            <a:ext cx="9830842" cy="4542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- rt-polarity.neg: 5331개의 문장 (label 1)</a:t>
            </a:r>
            <a:endParaRPr lang="ko-KR" altLang="en-US" dirty="0">
              <a:latin typeface="Malgun Gothic"/>
              <a:ea typeface="Malgun Gothic"/>
              <a:cs typeface="Microsoft GothicNeo Light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065DF76-A906-4453-9D46-62323E9DF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09" y="4212634"/>
            <a:ext cx="9833113" cy="829167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9CA2A7E-2ECF-4890-A17D-BA5BBD77D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668317"/>
              </p:ext>
            </p:extLst>
          </p:nvPr>
        </p:nvGraphicFramePr>
        <p:xfrm>
          <a:off x="1084028" y="5183941"/>
          <a:ext cx="8300796" cy="111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828">
                  <a:extLst>
                    <a:ext uri="{9D8B030D-6E8A-4147-A177-3AD203B41FA5}">
                      <a16:colId xmlns:a16="http://schemas.microsoft.com/office/drawing/2014/main" val="1956504102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222669844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750123753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4152229718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07800603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653851259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267362496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dirty="0" err="1"/>
                        <a:t>V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dirty="0" err="1"/>
                        <a:t>V</a:t>
                      </a:r>
                      <a:r>
                        <a:rPr lang="ko-KR" altLang="en-US" baseline="-25000" dirty="0" err="1"/>
                        <a:t>pre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05120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10662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18765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16448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CV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86466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10662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18764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16448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CV, 600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4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482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>
                <a:ea typeface="Microsoft GothicNeo"/>
                <a:cs typeface="Microsoft GothicNeo"/>
              </a:rPr>
              <a:t>Dataset - 1. MR-Preprocess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pic>
        <p:nvPicPr>
          <p:cNvPr id="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E0CB836-5F3F-476D-9495-AE5388C0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70" y="1736816"/>
            <a:ext cx="5327373" cy="2500889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A2FB10-31BB-4166-BBC9-401AEDFA3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009" y="1741021"/>
            <a:ext cx="4046330" cy="2790652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B718CBC-570A-4B22-842F-11E178C11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70" y="4243200"/>
            <a:ext cx="5327373" cy="147481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4D4AE18-7241-4367-AF57-01CA1A5AADC5}"/>
              </a:ext>
            </a:extLst>
          </p:cNvPr>
          <p:cNvCxnSpPr/>
          <p:nvPr/>
        </p:nvCxnSpPr>
        <p:spPr>
          <a:xfrm flipV="1">
            <a:off x="4589671" y="2207590"/>
            <a:ext cx="2051876" cy="5102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F7241C1-5C4D-4C70-B2CB-60CC03D67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009" y="4662087"/>
            <a:ext cx="4046330" cy="143217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F958D50-107C-42DC-A1E2-8BBE55708153}"/>
              </a:ext>
            </a:extLst>
          </p:cNvPr>
          <p:cNvCxnSpPr>
            <a:cxnSpLocks/>
          </p:cNvCxnSpPr>
          <p:nvPr/>
        </p:nvCxnSpPr>
        <p:spPr>
          <a:xfrm>
            <a:off x="2966279" y="4992755"/>
            <a:ext cx="3609006" cy="196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>
                <a:ea typeface="Microsoft GothicNeo"/>
                <a:cs typeface="Microsoft GothicNeo"/>
              </a:rPr>
              <a:t>Dataset - 1. MR-Results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pic>
        <p:nvPicPr>
          <p:cNvPr id="6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344A69F6-7EDD-45FF-9622-D326C8D9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3" y="997505"/>
            <a:ext cx="5791199" cy="333899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AA75CDD-3625-47E7-9C69-77FF8EEF94CF}"/>
              </a:ext>
            </a:extLst>
          </p:cNvPr>
          <p:cNvSpPr/>
          <p:nvPr/>
        </p:nvSpPr>
        <p:spPr>
          <a:xfrm>
            <a:off x="2397889" y="936584"/>
            <a:ext cx="540430" cy="97448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9A71727-54D1-4373-96F0-C7278DA1B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71" y="1531441"/>
            <a:ext cx="2212694" cy="2782332"/>
          </a:xfrm>
          <a:prstGeom prst="rect">
            <a:avLst/>
          </a:prstGeom>
        </p:spPr>
      </p:pic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EF145D7-5DF0-4199-A0D1-8968EC16C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426" y="1535482"/>
            <a:ext cx="2338086" cy="2870708"/>
          </a:xfrm>
          <a:prstGeom prst="rect">
            <a:avLst/>
          </a:prstGeom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119231"/>
              </p:ext>
            </p:extLst>
          </p:nvPr>
        </p:nvGraphicFramePr>
        <p:xfrm>
          <a:off x="169376" y="4921839"/>
          <a:ext cx="3431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rand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72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static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80.3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8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non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static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81.3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7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dirty="0" err="1">
                          <a:solidFill>
                            <a:schemeClr val="bg1"/>
                          </a:solidFill>
                        </a:rPr>
                        <a:t>multichannel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81.3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3753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1E65A3-5189-45C9-B580-6C23574A2C2A}"/>
              </a:ext>
            </a:extLst>
          </p:cNvPr>
          <p:cNvSpPr txBox="1"/>
          <p:nvPr/>
        </p:nvSpPr>
        <p:spPr>
          <a:xfrm>
            <a:off x="6094071" y="1165184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Microsoft GothicNeo Light"/>
                <a:cs typeface="Microsoft GothicNeo Light"/>
              </a:rPr>
              <a:t>CNN-</a:t>
            </a:r>
            <a:r>
              <a:rPr lang="ko-KR" altLang="en-US" dirty="0" err="1">
                <a:ea typeface="Microsoft GothicNeo Light"/>
                <a:cs typeface="Microsoft GothicNeo Light"/>
              </a:rPr>
              <a:t>static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ECE8C-ECF0-4839-8DFC-CE98ADFFD4EA}"/>
              </a:ext>
            </a:extLst>
          </p:cNvPr>
          <p:cNvSpPr txBox="1"/>
          <p:nvPr/>
        </p:nvSpPr>
        <p:spPr>
          <a:xfrm>
            <a:off x="8370425" y="1165183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Microsoft GothicNeo Light"/>
                <a:cs typeface="Microsoft GothicNeo Light"/>
              </a:rPr>
              <a:t>CNN-</a:t>
            </a:r>
            <a:r>
              <a:rPr lang="en-US" altLang="ko-KR" dirty="0">
                <a:ea typeface="Microsoft GothicNeo Light"/>
                <a:cs typeface="Microsoft GothicNeo Light"/>
              </a:rPr>
              <a:t>multichannel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B4DD6-D587-494D-871A-E5E9EFC9720C}"/>
              </a:ext>
            </a:extLst>
          </p:cNvPr>
          <p:cNvSpPr txBox="1"/>
          <p:nvPr/>
        </p:nvSpPr>
        <p:spPr>
          <a:xfrm>
            <a:off x="99804" y="4482713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Epoch=100, lr=0.1</a:t>
            </a:r>
          </a:p>
        </p:txBody>
      </p:sp>
    </p:spTree>
    <p:extLst>
      <p:ext uri="{BB962C8B-B14F-4D97-AF65-F5344CB8AC3E}">
        <p14:creationId xmlns:p14="http://schemas.microsoft.com/office/powerpoint/2010/main" val="352412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835294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- 2. STT (</a:t>
            </a:r>
            <a:r>
              <a:rPr lang="ko-KR" altLang="en-US" sz="3100" dirty="0" err="1">
                <a:ea typeface="Microsoft GothicNeo"/>
                <a:cs typeface="Microsoft GothicNeo"/>
              </a:rPr>
              <a:t>Stanford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Sentiment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Treebank</a:t>
            </a:r>
            <a:r>
              <a:rPr lang="ko-KR" altLang="en-US" sz="3100" dirty="0">
                <a:ea typeface="Microsoft GothicNeo"/>
                <a:cs typeface="Microsoft GothicNeo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070975" y="829923"/>
            <a:ext cx="9687068" cy="1285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MR 데이터의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extension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with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train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/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dev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/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test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splits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 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dirty="0" err="1">
                <a:latin typeface="Malgun Gothic"/>
                <a:ea typeface="Malgun Gothic"/>
                <a:cs typeface="+mn-lt"/>
              </a:rPr>
              <a:t>Socher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+mn-lt"/>
              </a:rPr>
              <a:t>et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+mn-lt"/>
              </a:rPr>
              <a:t>al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. 2013)</a:t>
            </a:r>
            <a:endParaRPr lang="en-US" altLang="ko-KR" dirty="0">
              <a:latin typeface="Microsoft GothicNeo Light"/>
              <a:ea typeface="Microsoft GothicNeo Light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(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very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positive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positive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neutral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negative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very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negative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) 5개 클래스로 더 디테일한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라벨링</a:t>
            </a:r>
            <a:endParaRPr lang="ko-KR" altLang="en-US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datasetSentences.txt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datasetSplit.txt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dictionary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sentiment_labels.txt 등 8개의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txt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파일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9CA2A7E-2ECF-4890-A17D-BA5BBD77D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003193"/>
              </p:ext>
            </p:extLst>
          </p:nvPr>
        </p:nvGraphicFramePr>
        <p:xfrm>
          <a:off x="1084028" y="5183941"/>
          <a:ext cx="8300796" cy="111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828">
                  <a:extLst>
                    <a:ext uri="{9D8B030D-6E8A-4147-A177-3AD203B41FA5}">
                      <a16:colId xmlns:a16="http://schemas.microsoft.com/office/drawing/2014/main" val="1956504102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222669844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750123753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4152229718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07800603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653851259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267362496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dirty="0" err="1"/>
                        <a:t>V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dirty="0" err="1"/>
                        <a:t>V</a:t>
                      </a:r>
                      <a:r>
                        <a:rPr lang="ko-KR" altLang="en-US" baseline="-25000" dirty="0" err="1"/>
                        <a:t>pre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05120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11855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18765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16262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2210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86466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11855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17198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15747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2210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43212"/>
                  </a:ext>
                </a:extLst>
              </a:tr>
            </a:tbl>
          </a:graphicData>
        </a:graphic>
      </p:graphicFrame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1446D42-A836-44E9-B9BD-DFE6FE08B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20" y="3557587"/>
            <a:ext cx="2705100" cy="1266825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1002104-B409-400D-8CCE-A66460E9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947" y="2200528"/>
            <a:ext cx="9572445" cy="1278001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D74C135-082C-4ACD-9F78-C18DB98AB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100" y="3553724"/>
            <a:ext cx="1885950" cy="1562100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CE5A39B-2D4A-4531-A6D2-E2C42CE33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800" y="3572774"/>
            <a:ext cx="26003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53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- 2. STT-</a:t>
            </a:r>
            <a:r>
              <a:rPr lang="ko-KR" altLang="en-US" sz="3100" dirty="0" err="1">
                <a:ea typeface="Microsoft GothicNeo"/>
                <a:cs typeface="Microsoft GothicNeo"/>
              </a:rPr>
              <a:t>Preprocess</a:t>
            </a: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0241B7F-674F-4D3A-AA39-509E8C141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1409457"/>
            <a:ext cx="6630504" cy="4513958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F4ACBED-3FBE-4C86-BC2F-FF695F327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662" y="1970695"/>
            <a:ext cx="5493026" cy="338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5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- 2. STT-</a:t>
            </a:r>
            <a:r>
              <a:rPr lang="ko-KR" altLang="en-US" sz="3100" dirty="0" err="1">
                <a:ea typeface="Microsoft GothicNeo"/>
                <a:cs typeface="Microsoft GothicNeo"/>
              </a:rPr>
              <a:t>Results</a:t>
            </a:r>
          </a:p>
        </p:txBody>
      </p:sp>
      <p:pic>
        <p:nvPicPr>
          <p:cNvPr id="6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344A69F6-7EDD-45FF-9622-D326C8D9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3" y="997505"/>
            <a:ext cx="5791199" cy="333899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AA75CDD-3625-47E7-9C69-77FF8EEF94CF}"/>
              </a:ext>
            </a:extLst>
          </p:cNvPr>
          <p:cNvSpPr/>
          <p:nvPr/>
        </p:nvSpPr>
        <p:spPr>
          <a:xfrm>
            <a:off x="2927976" y="936584"/>
            <a:ext cx="540430" cy="97448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395229"/>
              </p:ext>
            </p:extLst>
          </p:nvPr>
        </p:nvGraphicFramePr>
        <p:xfrm>
          <a:off x="169376" y="4850680"/>
          <a:ext cx="3431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rand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41.2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8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non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41.8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7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multichannel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42.7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3753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1E65A3-5189-45C9-B580-6C23574A2C2A}"/>
              </a:ext>
            </a:extLst>
          </p:cNvPr>
          <p:cNvSpPr txBox="1"/>
          <p:nvPr/>
        </p:nvSpPr>
        <p:spPr>
          <a:xfrm>
            <a:off x="6094071" y="1165184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Microsoft GothicNeo Light"/>
                <a:cs typeface="Microsoft GothicNeo Light"/>
              </a:rPr>
              <a:t>CNN-</a:t>
            </a:r>
            <a:r>
              <a:rPr lang="ko-KR" altLang="en-US" dirty="0" err="1">
                <a:ea typeface="Microsoft GothicNeo Light"/>
                <a:cs typeface="Microsoft GothicNeo Light"/>
              </a:rPr>
              <a:t>static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ECE8C-ECF0-4839-8DFC-CE98ADFFD4EA}"/>
              </a:ext>
            </a:extLst>
          </p:cNvPr>
          <p:cNvSpPr txBox="1"/>
          <p:nvPr/>
        </p:nvSpPr>
        <p:spPr>
          <a:xfrm>
            <a:off x="8370425" y="1165183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Microsoft GothicNeo Light"/>
                <a:cs typeface="Microsoft GothicNeo Light"/>
              </a:rPr>
              <a:t>CNN-non-static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01010E8-185F-4D2E-8F51-5A499AB4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983" y="1535575"/>
            <a:ext cx="1687273" cy="4905736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94A9338-D1F7-4B18-8B26-CC59C563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406" y="1535575"/>
            <a:ext cx="1816201" cy="4905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72BDB8-CC13-4C5F-9806-25CB7FEC7835}"/>
              </a:ext>
            </a:extLst>
          </p:cNvPr>
          <p:cNvSpPr txBox="1"/>
          <p:nvPr/>
        </p:nvSpPr>
        <p:spPr>
          <a:xfrm>
            <a:off x="171691" y="4396449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Epoch=300, lr=0.1</a:t>
            </a:r>
          </a:p>
        </p:txBody>
      </p:sp>
    </p:spTree>
    <p:extLst>
      <p:ext uri="{BB962C8B-B14F-4D97-AF65-F5344CB8AC3E}">
        <p14:creationId xmlns:p14="http://schemas.microsoft.com/office/powerpoint/2010/main" val="4204284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Dataset</a:t>
            </a:r>
            <a:r>
              <a:rPr lang="ko-KR" altLang="en-US" sz="3100" dirty="0">
                <a:ea typeface="Microsoft GothicNeo"/>
                <a:cs typeface="Microsoft GothicNeo"/>
              </a:rPr>
              <a:t> - 3. </a:t>
            </a:r>
            <a:r>
              <a:rPr lang="ko-KR" altLang="en-US" sz="3100" dirty="0" err="1">
                <a:ea typeface="Microsoft GothicNeo"/>
                <a:cs typeface="Microsoft GothicNeo"/>
              </a:rPr>
              <a:t>Subj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070975" y="1591922"/>
            <a:ext cx="9830842" cy="8697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- 1개의 문장들로 이루어진 영화 리뷰 데이터 -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subjective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/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objective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(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Pang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and Lee, 2004)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quote.tok.gt9.5000: 5000개의 문장 (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subjective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sentences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-&gt;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label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E60F3-9F4D-40FE-8D2C-6FF77DA3E316}"/>
              </a:ext>
            </a:extLst>
          </p:cNvPr>
          <p:cNvSpPr txBox="1"/>
          <p:nvPr/>
        </p:nvSpPr>
        <p:spPr>
          <a:xfrm>
            <a:off x="1070975" y="3756443"/>
            <a:ext cx="9830842" cy="4542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plot.tok.gt9.5000: 5000개의 문장 (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objective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sentences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-&gt; 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label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1)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9CA2A7E-2ECF-4890-A17D-BA5BBD77D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718155"/>
              </p:ext>
            </p:extLst>
          </p:nvPr>
        </p:nvGraphicFramePr>
        <p:xfrm>
          <a:off x="1084028" y="5183941"/>
          <a:ext cx="8300796" cy="111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828">
                  <a:extLst>
                    <a:ext uri="{9D8B030D-6E8A-4147-A177-3AD203B41FA5}">
                      <a16:colId xmlns:a16="http://schemas.microsoft.com/office/drawing/2014/main" val="1956504102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222669844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750123753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4152229718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07800603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653851259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267362496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dirty="0" err="1"/>
                        <a:t>V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dirty="0" err="1"/>
                        <a:t>V</a:t>
                      </a:r>
                      <a:r>
                        <a:rPr lang="ko-KR" altLang="en-US" baseline="-25000" dirty="0" err="1"/>
                        <a:t>pre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05120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21323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17913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CV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86466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10000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21324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17913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CV, 600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43212"/>
                  </a:ext>
                </a:extLst>
              </a:tr>
            </a:tbl>
          </a:graphicData>
        </a:graphic>
      </p:graphicFrame>
      <p:pic>
        <p:nvPicPr>
          <p:cNvPr id="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391E302-AEFC-4953-A237-DEFCFFE6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29" y="2464795"/>
            <a:ext cx="9832692" cy="732359"/>
          </a:xfrm>
          <a:prstGeom prst="rect">
            <a:avLst/>
          </a:prstGeom>
        </p:spPr>
      </p:pic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076AC0D-EFEB-4F9B-9637-636F0E9CC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29" y="4221572"/>
            <a:ext cx="9832693" cy="79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3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>
                <a:ea typeface="Microsoft GothicNeo"/>
                <a:cs typeface="Microsoft GothicNeo"/>
              </a:rPr>
              <a:t>Dataset - 3. Subj-Results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pic>
        <p:nvPicPr>
          <p:cNvPr id="6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344A69F6-7EDD-45FF-9622-D326C8D9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3" y="997505"/>
            <a:ext cx="5791199" cy="333899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AA75CDD-3625-47E7-9C69-77FF8EEF94CF}"/>
              </a:ext>
            </a:extLst>
          </p:cNvPr>
          <p:cNvSpPr/>
          <p:nvPr/>
        </p:nvSpPr>
        <p:spPr>
          <a:xfrm>
            <a:off x="3902598" y="936584"/>
            <a:ext cx="540430" cy="97448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551530"/>
              </p:ext>
            </p:extLst>
          </p:nvPr>
        </p:nvGraphicFramePr>
        <p:xfrm>
          <a:off x="169376" y="4841034"/>
          <a:ext cx="3431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rand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88.7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94.4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8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non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94.01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7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multichannel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94.2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3753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1E65A3-5189-45C9-B580-6C23574A2C2A}"/>
              </a:ext>
            </a:extLst>
          </p:cNvPr>
          <p:cNvSpPr txBox="1"/>
          <p:nvPr/>
        </p:nvSpPr>
        <p:spPr>
          <a:xfrm>
            <a:off x="5891514" y="1165184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Microsoft GothicNeo Light"/>
                <a:cs typeface="Microsoft GothicNeo Light"/>
              </a:rPr>
              <a:t>CNN-</a:t>
            </a:r>
            <a:r>
              <a:rPr lang="ko-KR" altLang="en-US" dirty="0" err="1">
                <a:ea typeface="Microsoft GothicNeo Light"/>
                <a:cs typeface="Microsoft GothicNeo Light"/>
              </a:rPr>
              <a:t>static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ECE8C-ECF0-4839-8DFC-CE98ADFFD4EA}"/>
              </a:ext>
            </a:extLst>
          </p:cNvPr>
          <p:cNvSpPr txBox="1"/>
          <p:nvPr/>
        </p:nvSpPr>
        <p:spPr>
          <a:xfrm>
            <a:off x="8370425" y="1165183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Microsoft GothicNeo Light"/>
                <a:cs typeface="Microsoft GothicNeo Light"/>
              </a:rPr>
              <a:t>CNN-multichannel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10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51C8406-4DEE-427D-A4B9-05A2CAF1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514" y="1528947"/>
            <a:ext cx="2424897" cy="3587905"/>
          </a:xfrm>
          <a:prstGeom prst="rect">
            <a:avLst/>
          </a:prstGeom>
        </p:spPr>
      </p:pic>
      <p:pic>
        <p:nvPicPr>
          <p:cNvPr id="12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C93D935-7067-46E8-AB11-083FCD4C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425" y="1582424"/>
            <a:ext cx="2743200" cy="3461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467FBD-214C-4227-8EE4-B1A327804B39}"/>
              </a:ext>
            </a:extLst>
          </p:cNvPr>
          <p:cNvSpPr txBox="1"/>
          <p:nvPr/>
        </p:nvSpPr>
        <p:spPr>
          <a:xfrm>
            <a:off x="171691" y="4425386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Epoch=100, lr=0.1</a:t>
            </a:r>
          </a:p>
        </p:txBody>
      </p:sp>
    </p:spTree>
    <p:extLst>
      <p:ext uri="{BB962C8B-B14F-4D97-AF65-F5344CB8AC3E}">
        <p14:creationId xmlns:p14="http://schemas.microsoft.com/office/powerpoint/2010/main" val="241577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dirty="0" err="1">
                <a:ea typeface="Microsoft GothicNeo"/>
                <a:cs typeface="Microsoft GothicNeo"/>
              </a:rPr>
              <a:t>Abstract</a:t>
            </a:r>
            <a:endParaRPr lang="ko-KR" altLang="en-US" dirty="0" err="1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FF2492-BB67-487C-9068-764C9B630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532" y="1529527"/>
            <a:ext cx="6599520" cy="1243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070975" y="2868342"/>
            <a:ext cx="9830842" cy="37782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- 2014년 뉴욕대학교 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Yoon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Kim님의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 CNN 기반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Sentence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Classification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논문</a:t>
            </a:r>
            <a:endParaRPr lang="ko-KR">
              <a:ea typeface="Microsoft GothicNeo Light"/>
              <a:cs typeface="Microsoft GothicNeo Light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데이터에 따라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sentiment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analysis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subject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classification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등의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sentence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classification의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task들을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다룸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Pretrained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된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wordvector를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embedding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layer로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쓰고, 그 위에 1개의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convolution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layer만을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추가한 간단한 모델로 당시에 총 7개의 문장 분류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task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중 4개에서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SOTA를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기록함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PyTorch를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이용해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재구현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Word2Vec 모델의 경우에는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gensim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 패키지를 이용</a:t>
            </a:r>
          </a:p>
        </p:txBody>
      </p:sp>
    </p:spTree>
    <p:extLst>
      <p:ext uri="{BB962C8B-B14F-4D97-AF65-F5344CB8AC3E}">
        <p14:creationId xmlns:p14="http://schemas.microsoft.com/office/powerpoint/2010/main" val="1516796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err="1">
                <a:ea typeface="Microsoft GothicNeo"/>
                <a:cs typeface="Microsoft GothicNeo"/>
              </a:rPr>
              <a:t>Dataset</a:t>
            </a:r>
            <a:r>
              <a:rPr lang="ko-KR" altLang="en-US" sz="3100">
                <a:ea typeface="Microsoft GothicNeo"/>
                <a:cs typeface="Microsoft GothicNeo"/>
              </a:rPr>
              <a:t> - 4. </a:t>
            </a:r>
            <a:r>
              <a:rPr lang="ko-KR" altLang="en-US" sz="3100" dirty="0">
                <a:ea typeface="Microsoft GothicNeo"/>
                <a:cs typeface="Microsoft GothicNeo"/>
              </a:rPr>
              <a:t>TREC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070975" y="1591922"/>
            <a:ext cx="9830842" cy="826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>
                <a:latin typeface="Malgun Gothic"/>
                <a:ea typeface="Malgun Gothic"/>
                <a:cs typeface="Microsoft GothicNeo Light"/>
              </a:rPr>
              <a:t>- TREC question dataset -&gt; ABBR(0), ENTY(1), DESC(2), HUM(3), LOC(4), NUM(5) </a:t>
            </a:r>
            <a:r>
              <a:rPr lang="ko-KR" altLang="en-US" sz="1400">
                <a:latin typeface="Malgun Gothic"/>
                <a:ea typeface="Malgun Gothic"/>
                <a:cs typeface="Microsoft GothicNeo Light"/>
              </a:rPr>
              <a:t>(Li and Roth, 2002)</a:t>
            </a:r>
          </a:p>
          <a:p>
            <a:pPr>
              <a:lnSpc>
                <a:spcPct val="150000"/>
              </a:lnSpc>
            </a:pPr>
            <a:r>
              <a:rPr lang="ko-KR" altLang="en-US" sz="1700">
                <a:latin typeface="Malgun Gothic"/>
                <a:ea typeface="Malgun Gothic"/>
                <a:cs typeface="Microsoft GothicNeo Light"/>
              </a:rPr>
              <a:t>- train_5000.label.txt: 5452개의 문장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E60F3-9F4D-40FE-8D2C-6FF77DA3E316}"/>
              </a:ext>
            </a:extLst>
          </p:cNvPr>
          <p:cNvSpPr txBox="1"/>
          <p:nvPr/>
        </p:nvSpPr>
        <p:spPr>
          <a:xfrm>
            <a:off x="1070975" y="3756443"/>
            <a:ext cx="9830842" cy="434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>
                <a:latin typeface="Malgun Gothic"/>
                <a:ea typeface="Malgun Gothic"/>
                <a:cs typeface="Microsoft GothicNeo Light"/>
              </a:rPr>
              <a:t>- TREC_10.label.txt: 500개의 문장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9CA2A7E-2ECF-4890-A17D-BA5BBD77D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97117"/>
              </p:ext>
            </p:extLst>
          </p:nvPr>
        </p:nvGraphicFramePr>
        <p:xfrm>
          <a:off x="1084028" y="5183941"/>
          <a:ext cx="8300796" cy="111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828">
                  <a:extLst>
                    <a:ext uri="{9D8B030D-6E8A-4147-A177-3AD203B41FA5}">
                      <a16:colId xmlns:a16="http://schemas.microsoft.com/office/drawing/2014/main" val="1956504102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222669844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750123753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4152229718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07800603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653851259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267362496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l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N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err="1"/>
                        <a:t>V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err="1"/>
                        <a:t>V</a:t>
                      </a:r>
                      <a:r>
                        <a:rPr lang="ko-KR" altLang="en-US" baseline="-25000" err="1"/>
                        <a:t>pre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Test</a:t>
                      </a:r>
                      <a:endParaRPr lang="ko-KR" alt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05120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5952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9592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9125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500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86466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5952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8657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7470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500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43212"/>
                  </a:ext>
                </a:extLst>
              </a:tr>
            </a:tbl>
          </a:graphicData>
        </a:graphic>
      </p:graphicFrame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3BDB407-1742-4FD7-88F4-76DA27B0B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" t="28182" r="75" b="-909"/>
          <a:stretch/>
        </p:blipFill>
        <p:spPr>
          <a:xfrm>
            <a:off x="1070975" y="2548128"/>
            <a:ext cx="9823059" cy="776191"/>
          </a:xfrm>
          <a:prstGeom prst="rect">
            <a:avLst/>
          </a:prstGeom>
        </p:spPr>
      </p:pic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D6EEE9E-D2EB-4C19-9FAB-503A6DF2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29" y="4222426"/>
            <a:ext cx="6707528" cy="83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85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 err="1">
                <a:ea typeface="Microsoft GothicNeo"/>
                <a:cs typeface="Microsoft GothicNeo"/>
              </a:rPr>
              <a:t>Dataset</a:t>
            </a:r>
            <a:r>
              <a:rPr lang="ko-KR" altLang="en-US" sz="3100">
                <a:ea typeface="Microsoft GothicNeo"/>
                <a:cs typeface="Microsoft GothicNeo"/>
              </a:rPr>
              <a:t> - 4. TREC-Preprocess</a:t>
            </a:r>
          </a:p>
        </p:txBody>
      </p:sp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898AEC2-11AB-44CC-8649-6300B146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" y="1007634"/>
            <a:ext cx="5193174" cy="5382883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1DE5DD0-FF5D-43CF-94ED-C92EE8D9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54" y="1318766"/>
            <a:ext cx="4865225" cy="47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9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>
                <a:ea typeface="Microsoft GothicNeo"/>
                <a:cs typeface="Microsoft GothicNeo"/>
              </a:rPr>
              <a:t>Dataset - 4. TREC-Results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pic>
        <p:nvPicPr>
          <p:cNvPr id="6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344A69F6-7EDD-45FF-9622-D326C8D9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3" y="997505"/>
            <a:ext cx="5791199" cy="333899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AA75CDD-3625-47E7-9C69-77FF8EEF94CF}"/>
              </a:ext>
            </a:extLst>
          </p:cNvPr>
          <p:cNvSpPr/>
          <p:nvPr/>
        </p:nvSpPr>
        <p:spPr>
          <a:xfrm>
            <a:off x="4382763" y="947022"/>
            <a:ext cx="540430" cy="97448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409222"/>
              </p:ext>
            </p:extLst>
          </p:nvPr>
        </p:nvGraphicFramePr>
        <p:xfrm>
          <a:off x="169376" y="4964971"/>
          <a:ext cx="3431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rand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93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8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non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92.4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7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multichannel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93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3753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1E65A3-5189-45C9-B580-6C23574A2C2A}"/>
              </a:ext>
            </a:extLst>
          </p:cNvPr>
          <p:cNvSpPr txBox="1"/>
          <p:nvPr/>
        </p:nvSpPr>
        <p:spPr>
          <a:xfrm>
            <a:off x="6094071" y="1165184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Microsoft GothicNeo Light"/>
                <a:cs typeface="Microsoft GothicNeo Light"/>
              </a:rPr>
              <a:t>CNN-</a:t>
            </a:r>
            <a:r>
              <a:rPr lang="ko-KR" altLang="en-US" dirty="0" err="1">
                <a:ea typeface="Microsoft GothicNeo Light"/>
                <a:cs typeface="Microsoft GothicNeo Light"/>
              </a:rPr>
              <a:t>static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ECE8C-ECF0-4839-8DFC-CE98ADFFD4EA}"/>
              </a:ext>
            </a:extLst>
          </p:cNvPr>
          <p:cNvSpPr txBox="1"/>
          <p:nvPr/>
        </p:nvSpPr>
        <p:spPr>
          <a:xfrm>
            <a:off x="8370425" y="1165183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Microsoft GothicNeo Light"/>
                <a:cs typeface="Microsoft GothicNeo Light"/>
              </a:rPr>
              <a:t>CNN-multichannel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A3780-0045-4BFC-B1D6-6A85D9F7B225}"/>
              </a:ext>
            </a:extLst>
          </p:cNvPr>
          <p:cNvSpPr txBox="1"/>
          <p:nvPr/>
        </p:nvSpPr>
        <p:spPr>
          <a:xfrm>
            <a:off x="171691" y="4425386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Epoch=100, lr=0.1</a:t>
            </a:r>
          </a:p>
        </p:txBody>
      </p:sp>
      <p:pic>
        <p:nvPicPr>
          <p:cNvPr id="13" name="그림 13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D3E8DAED-E43C-4343-BC5B-8DB873CC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508" y="1544128"/>
            <a:ext cx="1851285" cy="4114800"/>
          </a:xfrm>
          <a:prstGeom prst="rect">
            <a:avLst/>
          </a:prstGeom>
        </p:spPr>
      </p:pic>
      <p:pic>
        <p:nvPicPr>
          <p:cNvPr id="14" name="그림 14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936F273A-3425-458C-932E-3FABAC89B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385" y="1544128"/>
            <a:ext cx="19915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5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>
                <a:ea typeface="Microsoft GothicNeo"/>
                <a:cs typeface="Microsoft GothicNeo"/>
              </a:rPr>
              <a:t>Dataset - 5. CR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070975" y="1591922"/>
            <a:ext cx="9830842" cy="8697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- Customer Review dataset -&gt; positve/negative (Hu and Liu, 2004)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- custrev.pos.txt: 2407개의 문장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E60F3-9F4D-40FE-8D2C-6FF77DA3E316}"/>
              </a:ext>
            </a:extLst>
          </p:cNvPr>
          <p:cNvSpPr txBox="1"/>
          <p:nvPr/>
        </p:nvSpPr>
        <p:spPr>
          <a:xfrm>
            <a:off x="1070975" y="3756443"/>
            <a:ext cx="9830842" cy="4542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- custrev.neg.txt: 1368개의 문장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9CA2A7E-2ECF-4890-A17D-BA5BBD77D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99911"/>
              </p:ext>
            </p:extLst>
          </p:nvPr>
        </p:nvGraphicFramePr>
        <p:xfrm>
          <a:off x="1084028" y="5183941"/>
          <a:ext cx="8300796" cy="111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828">
                  <a:extLst>
                    <a:ext uri="{9D8B030D-6E8A-4147-A177-3AD203B41FA5}">
                      <a16:colId xmlns:a16="http://schemas.microsoft.com/office/drawing/2014/main" val="1956504102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222669844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750123753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4152229718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07800603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653851259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267362496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l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N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err="1"/>
                        <a:t>V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err="1"/>
                        <a:t>V</a:t>
                      </a:r>
                      <a:r>
                        <a:rPr lang="ko-KR" altLang="en-US" baseline="-25000" err="1"/>
                        <a:t>pre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Test</a:t>
                      </a:r>
                      <a:endParaRPr lang="ko-KR" alt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05120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3775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5340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5046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CV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86466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3775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5339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5046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CV,300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43212"/>
                  </a:ext>
                </a:extLst>
              </a:tr>
            </a:tbl>
          </a:graphicData>
        </a:graphic>
      </p:graphicFrame>
      <p:pic>
        <p:nvPicPr>
          <p:cNvPr id="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23AF2B6-68C1-417F-AF57-48D0A935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29" y="4215130"/>
            <a:ext cx="8337629" cy="675158"/>
          </a:xfrm>
          <a:prstGeom prst="rect">
            <a:avLst/>
          </a:prstGeom>
        </p:spPr>
      </p:pic>
      <p:pic>
        <p:nvPicPr>
          <p:cNvPr id="8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9FBDD60-554C-4FB3-8D26-D41356942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29" y="2456039"/>
            <a:ext cx="4826643" cy="7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51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>
                <a:ea typeface="Microsoft GothicNeo"/>
                <a:cs typeface="Microsoft GothicNeo"/>
              </a:rPr>
              <a:t>Dataset - 4. CR-Results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pic>
        <p:nvPicPr>
          <p:cNvPr id="6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344A69F6-7EDD-45FF-9622-D326C8D9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3" y="997505"/>
            <a:ext cx="5791199" cy="333899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AA75CDD-3625-47E7-9C69-77FF8EEF94CF}"/>
              </a:ext>
            </a:extLst>
          </p:cNvPr>
          <p:cNvSpPr/>
          <p:nvPr/>
        </p:nvSpPr>
        <p:spPr>
          <a:xfrm>
            <a:off x="4874687" y="937376"/>
            <a:ext cx="540430" cy="97448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944681"/>
              </p:ext>
            </p:extLst>
          </p:nvPr>
        </p:nvGraphicFramePr>
        <p:xfrm>
          <a:off x="169376" y="4936216"/>
          <a:ext cx="3431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rand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72</a:t>
                      </a:r>
                      <a:endParaRPr lang="ko-KR" altLang="en-US" dirty="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78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8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non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7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multichannel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79.6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3753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1E65A3-5189-45C9-B580-6C23574A2C2A}"/>
              </a:ext>
            </a:extLst>
          </p:cNvPr>
          <p:cNvSpPr txBox="1"/>
          <p:nvPr/>
        </p:nvSpPr>
        <p:spPr>
          <a:xfrm>
            <a:off x="6094071" y="1165184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Microsoft GothicNeo Light"/>
                <a:cs typeface="Microsoft GothicNeo Light"/>
              </a:rPr>
              <a:t>CNN-</a:t>
            </a:r>
            <a:r>
              <a:rPr lang="ko-KR" altLang="en-US" dirty="0" err="1">
                <a:ea typeface="Microsoft GothicNeo Light"/>
                <a:cs typeface="Microsoft GothicNeo Light"/>
              </a:rPr>
              <a:t>static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ECE8C-ECF0-4839-8DFC-CE98ADFFD4EA}"/>
              </a:ext>
            </a:extLst>
          </p:cNvPr>
          <p:cNvSpPr txBox="1"/>
          <p:nvPr/>
        </p:nvSpPr>
        <p:spPr>
          <a:xfrm>
            <a:off x="8370425" y="1165183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Microsoft GothicNeo Light"/>
                <a:cs typeface="Microsoft GothicNeo Light"/>
              </a:rPr>
              <a:t>CNN-non-static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10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49F678F-F601-44DF-9E1A-F291A6F27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231" y="1465952"/>
            <a:ext cx="2333625" cy="3705225"/>
          </a:xfrm>
          <a:prstGeom prst="rect">
            <a:avLst/>
          </a:prstGeom>
        </p:spPr>
      </p:pic>
      <p:pic>
        <p:nvPicPr>
          <p:cNvPr id="11" name="그림 1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279534B4-072F-4509-9329-E65906A44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912" y="1466131"/>
            <a:ext cx="2324100" cy="3695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155CA9-3C59-435B-A9F9-5F71AC23E716}"/>
              </a:ext>
            </a:extLst>
          </p:cNvPr>
          <p:cNvSpPr txBox="1"/>
          <p:nvPr/>
        </p:nvSpPr>
        <p:spPr>
          <a:xfrm>
            <a:off x="171691" y="4511650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Epoch=100, lr=0.1</a:t>
            </a:r>
          </a:p>
        </p:txBody>
      </p:sp>
    </p:spTree>
    <p:extLst>
      <p:ext uri="{BB962C8B-B14F-4D97-AF65-F5344CB8AC3E}">
        <p14:creationId xmlns:p14="http://schemas.microsoft.com/office/powerpoint/2010/main" val="1337457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>
                <a:ea typeface="Microsoft GothicNeo"/>
                <a:cs typeface="Microsoft GothicNeo"/>
              </a:rPr>
              <a:t>Dataset - 6. MPQA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070975" y="1591922"/>
            <a:ext cx="9830842" cy="8697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- Opinion polarity detection -&gt; positve/negative (Wiebe et al., 2005)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- mpqa.pos.txt: 3312개의 문장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E60F3-9F4D-40FE-8D2C-6FF77DA3E316}"/>
              </a:ext>
            </a:extLst>
          </p:cNvPr>
          <p:cNvSpPr txBox="1"/>
          <p:nvPr/>
        </p:nvSpPr>
        <p:spPr>
          <a:xfrm>
            <a:off x="1070975" y="3582823"/>
            <a:ext cx="9830842" cy="4542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Malgun Gothic"/>
                <a:ea typeface="Malgun Gothic"/>
                <a:cs typeface="Microsoft GothicNeo Light"/>
              </a:rPr>
              <a:t>- mpqa.neg.txt: 7294개의 문장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9CA2A7E-2ECF-4890-A17D-BA5BBD77D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90088"/>
              </p:ext>
            </p:extLst>
          </p:nvPr>
        </p:nvGraphicFramePr>
        <p:xfrm>
          <a:off x="1084028" y="5183941"/>
          <a:ext cx="8300796" cy="1118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828">
                  <a:extLst>
                    <a:ext uri="{9D8B030D-6E8A-4147-A177-3AD203B41FA5}">
                      <a16:colId xmlns:a16="http://schemas.microsoft.com/office/drawing/2014/main" val="1956504102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222669844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750123753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4152229718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3078006030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653851259"/>
                    </a:ext>
                  </a:extLst>
                </a:gridCol>
                <a:gridCol w="1185828">
                  <a:extLst>
                    <a:ext uri="{9D8B030D-6E8A-4147-A177-3AD203B41FA5}">
                      <a16:colId xmlns:a16="http://schemas.microsoft.com/office/drawing/2014/main" val="1267362496"/>
                    </a:ext>
                  </a:extLst>
                </a:gridCol>
              </a:tblGrid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l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N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err="1"/>
                        <a:t>V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|</a:t>
                      </a:r>
                      <a:r>
                        <a:rPr lang="ko-KR" altLang="en-US" err="1"/>
                        <a:t>V</a:t>
                      </a:r>
                      <a:r>
                        <a:rPr lang="ko-KR" altLang="en-US" baseline="-25000" err="1"/>
                        <a:t>pre</a:t>
                      </a:r>
                      <a:r>
                        <a:rPr lang="ko-KR" altLang="en-US" dirty="0"/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Test</a:t>
                      </a:r>
                      <a:endParaRPr lang="ko-KR" alt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05120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10606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5340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5046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CV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86466"/>
                  </a:ext>
                </a:extLst>
              </a:tr>
              <a:tr h="372717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10606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6246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6083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CV, 600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843212"/>
                  </a:ext>
                </a:extLst>
              </a:tr>
            </a:tbl>
          </a:graphicData>
        </a:graphic>
      </p:graphicFrame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BDEC94B-FA6A-445E-809E-7A5A1C2D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29" y="2461488"/>
            <a:ext cx="3524492" cy="902948"/>
          </a:xfrm>
          <a:prstGeom prst="rect">
            <a:avLst/>
          </a:prstGeom>
        </p:spPr>
      </p:pic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9A1E909-1580-4DE8-A333-8A190356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19" y="4086647"/>
            <a:ext cx="1881610" cy="8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07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r>
              <a:rPr lang="ko-KR" altLang="en-US" sz="3100">
                <a:ea typeface="Microsoft GothicNeo"/>
                <a:cs typeface="Microsoft GothicNeo"/>
              </a:rPr>
              <a:t>Dataset - 6. MPQA-Results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pic>
        <p:nvPicPr>
          <p:cNvPr id="6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344A69F6-7EDD-45FF-9622-D326C8D9F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83" y="997505"/>
            <a:ext cx="5791199" cy="3338990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AA75CDD-3625-47E7-9C69-77FF8EEF94CF}"/>
              </a:ext>
            </a:extLst>
          </p:cNvPr>
          <p:cNvSpPr/>
          <p:nvPr/>
        </p:nvSpPr>
        <p:spPr>
          <a:xfrm>
            <a:off x="5366611" y="937376"/>
            <a:ext cx="540430" cy="97448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464ABED1-CC10-4254-8493-0C7783DBF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14531"/>
              </p:ext>
            </p:extLst>
          </p:nvPr>
        </p:nvGraphicFramePr>
        <p:xfrm>
          <a:off x="169376" y="4878707"/>
          <a:ext cx="3431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89">
                  <a:extLst>
                    <a:ext uri="{9D8B030D-6E8A-4147-A177-3AD203B41FA5}">
                      <a16:colId xmlns:a16="http://schemas.microsoft.com/office/drawing/2014/main" val="986394789"/>
                    </a:ext>
                  </a:extLst>
                </a:gridCol>
                <a:gridCol w="1232328">
                  <a:extLst>
                    <a:ext uri="{9D8B030D-6E8A-4147-A177-3AD203B41FA5}">
                      <a16:colId xmlns:a16="http://schemas.microsoft.com/office/drawing/2014/main" val="276465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rand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79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23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89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189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non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static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87.3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7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CNN-</a:t>
                      </a:r>
                      <a:r>
                        <a:rPr lang="ko-KR" altLang="en-US" b="1" err="1">
                          <a:solidFill>
                            <a:schemeClr val="bg1"/>
                          </a:solidFill>
                        </a:rPr>
                        <a:t>multichannel</a:t>
                      </a:r>
                      <a:endParaRPr lang="ko-KR" altLang="en-US" b="1" dirty="0" err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87.5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3753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91E65A3-5189-45C9-B580-6C23574A2C2A}"/>
              </a:ext>
            </a:extLst>
          </p:cNvPr>
          <p:cNvSpPr txBox="1"/>
          <p:nvPr/>
        </p:nvSpPr>
        <p:spPr>
          <a:xfrm>
            <a:off x="6094071" y="1165184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Microsoft GothicNeo Light"/>
                <a:cs typeface="Microsoft GothicNeo Light"/>
              </a:rPr>
              <a:t>CNN-</a:t>
            </a:r>
            <a:r>
              <a:rPr lang="ko-KR" altLang="en-US" dirty="0" err="1">
                <a:ea typeface="Microsoft GothicNeo Light"/>
                <a:cs typeface="Microsoft GothicNeo Light"/>
              </a:rPr>
              <a:t>static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ECE8C-ECF0-4839-8DFC-CE98ADFFD4EA}"/>
              </a:ext>
            </a:extLst>
          </p:cNvPr>
          <p:cNvSpPr txBox="1"/>
          <p:nvPr/>
        </p:nvSpPr>
        <p:spPr>
          <a:xfrm>
            <a:off x="8729859" y="1165183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Microsoft GothicNeo Light"/>
                <a:cs typeface="Microsoft GothicNeo Light"/>
              </a:rPr>
              <a:t>CNN-non-static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10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A9E05B3-193D-4013-B15D-29B727F34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531" y="1538018"/>
            <a:ext cx="2514600" cy="3695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EC639-8974-4E33-A8B8-AFF4B4251F34}"/>
              </a:ext>
            </a:extLst>
          </p:cNvPr>
          <p:cNvSpPr txBox="1"/>
          <p:nvPr/>
        </p:nvSpPr>
        <p:spPr>
          <a:xfrm>
            <a:off x="99804" y="4468518"/>
            <a:ext cx="22126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Epoch=100, lr=0.1</a:t>
            </a:r>
          </a:p>
        </p:txBody>
      </p:sp>
      <p:pic>
        <p:nvPicPr>
          <p:cNvPr id="3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522711E8-0F04-48C6-AAA6-DAC00967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529" y="1542781"/>
            <a:ext cx="25622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72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005303"/>
          </a:xfrm>
        </p:spPr>
        <p:txBody>
          <a:bodyPr/>
          <a:lstStyle/>
          <a:p>
            <a:pPr algn="ctr"/>
            <a:r>
              <a:rPr lang="ko-KR" altLang="en-US" sz="3100">
                <a:ea typeface="Microsoft GothicNeo"/>
                <a:cs typeface="Microsoft GothicNeo"/>
              </a:rPr>
              <a:t>Else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AB6C491-E3AF-4D7A-B994-135C9D5F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704" y="817457"/>
            <a:ext cx="2743200" cy="516048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89B60CF-99EB-4F25-BBC9-58BBFD081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34" y="815439"/>
            <a:ext cx="3958541" cy="1976565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A2A025A7-C48B-4155-9CC1-0776073D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374" y="2264780"/>
            <a:ext cx="1905000" cy="45720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2CB911EB-C173-4C79-A67F-988651CA9F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" t="18750" b="18750"/>
          <a:stretch/>
        </p:blipFill>
        <p:spPr>
          <a:xfrm>
            <a:off x="5901160" y="1541362"/>
            <a:ext cx="2398133" cy="285750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6D8726FE-A3F9-4A95-A7E5-A7380F123F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32" t="8333" r="735" b="31250"/>
          <a:stretch/>
        </p:blipFill>
        <p:spPr>
          <a:xfrm>
            <a:off x="5843286" y="1936830"/>
            <a:ext cx="1914383" cy="276225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C00722C-BC86-4F4F-A46D-0D4962068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4274" y="4613790"/>
            <a:ext cx="6128794" cy="1739432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D869032-0682-4369-92D9-7519F92A1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248" y="2890605"/>
            <a:ext cx="6803984" cy="146261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2A9FC21-FE37-404B-A0D8-1F079E03954B}"/>
              </a:ext>
            </a:extLst>
          </p:cNvPr>
          <p:cNvCxnSpPr/>
          <p:nvPr/>
        </p:nvCxnSpPr>
        <p:spPr>
          <a:xfrm flipH="1">
            <a:off x="6130333" y="4193571"/>
            <a:ext cx="388452" cy="4254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000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3717B2-F559-46E4-B61B-A7009076C677}"/>
              </a:ext>
            </a:extLst>
          </p:cNvPr>
          <p:cNvSpPr txBox="1"/>
          <p:nvPr/>
        </p:nvSpPr>
        <p:spPr>
          <a:xfrm>
            <a:off x="4811210" y="2920678"/>
            <a:ext cx="144104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97746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Model</a:t>
            </a:r>
            <a:r>
              <a:rPr lang="ko-KR" altLang="en-US" sz="3100" dirty="0">
                <a:ea typeface="Microsoft GothicNeo"/>
                <a:cs typeface="Microsoft GothicNeo"/>
              </a:rPr>
              <a:t> </a:t>
            </a:r>
            <a:r>
              <a:rPr lang="ko-KR" altLang="en-US" sz="3100" dirty="0" err="1">
                <a:ea typeface="Microsoft GothicNeo"/>
                <a:cs typeface="Microsoft GothicNeo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181410" y="4832414"/>
            <a:ext cx="9830842" cy="16114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- 문장 데이터의 각 단어들을 </a:t>
            </a:r>
            <a:r>
              <a:rPr lang="ko-KR" altLang="en-US" sz="1700" dirty="0" err="1">
                <a:latin typeface="Malgun Gothic"/>
                <a:ea typeface="Malgun Gothic"/>
                <a:cs typeface="Microsoft GothicNeo Light"/>
              </a:rPr>
              <a:t>pretrain된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word2vec 모델에 의해 300차원의 </a:t>
            </a:r>
            <a:r>
              <a:rPr lang="ko-KR" altLang="en-US" sz="1700" dirty="0" err="1">
                <a:latin typeface="Malgun Gothic"/>
                <a:ea typeface="Malgun Gothic"/>
                <a:cs typeface="Microsoft GothicNeo Light"/>
              </a:rPr>
              <a:t>vector로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치환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- 치환된 문장 데이터가 다양한 </a:t>
            </a:r>
            <a:r>
              <a:rPr lang="ko-KR" altLang="en-US" sz="1700" dirty="0" err="1">
                <a:latin typeface="Malgun Gothic"/>
                <a:ea typeface="Malgun Gothic"/>
                <a:cs typeface="Microsoft GothicNeo Light"/>
              </a:rPr>
              <a:t>window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dirty="0" err="1">
                <a:latin typeface="Malgun Gothic"/>
                <a:ea typeface="Malgun Gothic"/>
                <a:cs typeface="Microsoft GothicNeo Light"/>
              </a:rPr>
              <a:t>size의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dirty="0" err="1">
                <a:latin typeface="Malgun Gothic"/>
                <a:ea typeface="Malgun Gothic"/>
                <a:cs typeface="Microsoft GothicNeo Light"/>
              </a:rPr>
              <a:t>convolution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dirty="0" err="1">
                <a:latin typeface="Malgun Gothic"/>
                <a:ea typeface="Malgun Gothic"/>
                <a:cs typeface="Microsoft GothicNeo Light"/>
              </a:rPr>
              <a:t>layer에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들어가 </a:t>
            </a:r>
            <a:r>
              <a:rPr lang="ko-KR" altLang="en-US" sz="1700" dirty="0" err="1">
                <a:latin typeface="Malgun Gothic"/>
                <a:ea typeface="Malgun Gothic"/>
                <a:cs typeface="Microsoft GothicNeo Light"/>
              </a:rPr>
              <a:t>feature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dirty="0" err="1">
                <a:latin typeface="Malgun Gothic"/>
                <a:ea typeface="Malgun Gothic"/>
                <a:cs typeface="Microsoft GothicNeo Light"/>
              </a:rPr>
              <a:t>map들을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dirty="0" err="1">
                <a:latin typeface="Malgun Gothic"/>
                <a:ea typeface="Malgun Gothic"/>
                <a:cs typeface="Microsoft GothicNeo Light"/>
              </a:rPr>
              <a:t>만듬</a:t>
            </a:r>
            <a:endParaRPr lang="ko-KR" altLang="en-US" sz="170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- 한개의 </a:t>
            </a:r>
            <a:r>
              <a:rPr lang="ko-KR" altLang="en-US" sz="1700" err="1">
                <a:latin typeface="Malgun Gothic"/>
                <a:ea typeface="Malgun Gothic"/>
                <a:cs typeface="Microsoft GothicNeo Light"/>
              </a:rPr>
              <a:t>convolution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err="1">
                <a:latin typeface="Malgun Gothic"/>
                <a:ea typeface="Malgun Gothic"/>
                <a:cs typeface="Microsoft GothicNeo Light"/>
              </a:rPr>
              <a:t>filter에서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 한개의 </a:t>
            </a:r>
            <a:r>
              <a:rPr lang="ko-KR" altLang="en-US" sz="1700">
                <a:latin typeface="Malgun Gothic"/>
                <a:ea typeface="Malgun Gothic"/>
                <a:cs typeface="Microsoft GothicNeo Light"/>
              </a:rPr>
              <a:t>값 만을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 추출하는 </a:t>
            </a:r>
            <a:r>
              <a:rPr lang="ko-KR" altLang="en-US" sz="1700" err="1">
                <a:latin typeface="Malgun Gothic"/>
                <a:ea typeface="Malgun Gothic"/>
                <a:cs typeface="Microsoft GothicNeo Light"/>
              </a:rPr>
              <a:t>max-over-time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err="1">
                <a:latin typeface="Malgun Gothic"/>
                <a:ea typeface="Malgun Gothic"/>
                <a:cs typeface="Microsoft GothicNeo Light"/>
              </a:rPr>
              <a:t>pooling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err="1">
                <a:latin typeface="Malgun Gothic"/>
                <a:ea typeface="Malgun Gothic"/>
                <a:cs typeface="Microsoft GothicNeo Light"/>
              </a:rPr>
              <a:t>layer에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err="1">
                <a:latin typeface="Malgun Gothic"/>
                <a:ea typeface="Malgun Gothic"/>
                <a:cs typeface="Microsoft GothicNeo Light"/>
              </a:rPr>
              <a:t>들어감</a:t>
            </a:r>
            <a:endParaRPr lang="ko-KR" altLang="en-US" sz="1700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- 마지막으로 </a:t>
            </a:r>
            <a:r>
              <a:rPr lang="ko-KR" altLang="en-US" sz="1700" err="1">
                <a:latin typeface="Malgun Gothic"/>
                <a:ea typeface="Malgun Gothic"/>
                <a:cs typeface="Microsoft GothicNeo Light"/>
              </a:rPr>
              <a:t>fully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err="1">
                <a:latin typeface="Malgun Gothic"/>
                <a:ea typeface="Malgun Gothic"/>
                <a:cs typeface="Microsoft GothicNeo Light"/>
              </a:rPr>
              <a:t>connected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err="1">
                <a:latin typeface="Malgun Gothic"/>
                <a:ea typeface="Malgun Gothic"/>
                <a:cs typeface="Microsoft GothicNeo Light"/>
              </a:rPr>
              <a:t>layer에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들어간 후 </a:t>
            </a:r>
            <a:r>
              <a:rPr lang="ko-KR" altLang="en-US" sz="1700" err="1">
                <a:latin typeface="Malgun Gothic"/>
                <a:ea typeface="Malgun Gothic"/>
                <a:cs typeface="Microsoft GothicNeo Light"/>
              </a:rPr>
              <a:t>softmax를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통해 각 클래스의 </a:t>
            </a:r>
            <a:r>
              <a:rPr lang="ko-KR" altLang="en-US" sz="1700">
                <a:latin typeface="Malgun Gothic"/>
                <a:ea typeface="Malgun Gothic"/>
                <a:cs typeface="Microsoft GothicNeo Light"/>
              </a:rPr>
              <a:t>확률을</a:t>
            </a:r>
            <a:r>
              <a:rPr lang="ko-KR" altLang="en-US" sz="1700" dirty="0">
                <a:latin typeface="Malgun Gothic"/>
                <a:ea typeface="Malgun Gothic"/>
                <a:cs typeface="Microsoft GothicNeo Light"/>
              </a:rPr>
              <a:t> 반환함</a:t>
            </a: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73B4BE37-8583-4B1A-AE46-1FFBC9636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29" y="949846"/>
            <a:ext cx="8964592" cy="35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11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Model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architecture</a:t>
            </a:r>
            <a:r>
              <a:rPr lang="ko-KR" altLang="en-US" sz="3100" dirty="0">
                <a:ea typeface="Microsoft GothicNeo"/>
                <a:cs typeface="Microsoft GothicNeo"/>
              </a:rPr>
              <a:t> - 1. </a:t>
            </a:r>
            <a:r>
              <a:rPr lang="ko-KR" altLang="en-US" sz="3100" dirty="0" err="1">
                <a:ea typeface="Microsoft GothicNeo"/>
                <a:cs typeface="Microsoft GothicNeo"/>
              </a:rPr>
              <a:t>Embedding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layer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1181410" y="4408009"/>
            <a:ext cx="9830842" cy="24134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</a:t>
            </a:r>
            <a:r>
              <a:rPr lang="ko-KR" altLang="en-US" err="1">
                <a:latin typeface="Malgun Gothic"/>
                <a:ea typeface="Malgun Gothic"/>
                <a:cs typeface="Microsoft GothicNeo Light"/>
              </a:rPr>
              <a:t>Pretrain된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Word2Vec 모델 - </a:t>
            </a:r>
            <a:r>
              <a:rPr lang="ko-KR" altLang="en-US" b="1" dirty="0">
                <a:solidFill>
                  <a:srgbClr val="FF0000"/>
                </a:solidFill>
                <a:latin typeface="Malgun Gothic"/>
                <a:ea typeface="Malgun Gothic"/>
                <a:cs typeface="Microsoft GothicNeo Light"/>
              </a:rPr>
              <a:t>CBOW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/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 </a:t>
            </a:r>
            <a:r>
              <a:rPr lang="ko-KR" altLang="en-US" err="1">
                <a:latin typeface="Malgun Gothic"/>
                <a:ea typeface="Malgun Gothic"/>
                <a:cs typeface="Microsoft GothicNeo Light"/>
              </a:rPr>
              <a:t>Skip-Gram</a:t>
            </a:r>
            <a:endParaRPr lang="ko-KR" altLang="en-US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Google News의 1000억개의 단어들로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train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된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publicly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available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word2vec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vectors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사용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Embedding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vector들의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학습 유무에 따라 4개의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model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variation을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 제안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 CNN-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rand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CNN-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static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CNN-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non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-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static</a:t>
            </a:r>
            <a:r>
              <a:rPr lang="ko-KR" altLang="en-US" dirty="0">
                <a:latin typeface="Malgun Gothic"/>
                <a:ea typeface="Malgun Gothic"/>
                <a:cs typeface="Microsoft GothicNeo Light"/>
              </a:rPr>
              <a:t>, CNN-</a:t>
            </a:r>
            <a:r>
              <a:rPr lang="ko-KR" altLang="en-US" dirty="0" err="1">
                <a:latin typeface="Malgun Gothic"/>
                <a:ea typeface="Malgun Gothic"/>
                <a:cs typeface="Microsoft GothicNeo Light"/>
              </a:rPr>
              <a:t>multichannel</a:t>
            </a:r>
            <a:endParaRPr lang="ko-KR" altLang="en-US">
              <a:latin typeface="Malgun Gothic"/>
              <a:ea typeface="Malgun Gothic"/>
              <a:cs typeface="Microsoft GothicNeo Ligh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[</a:t>
            </a:r>
            <a:r>
              <a:rPr lang="ko-KR" altLang="en-US" b="1" err="1">
                <a:latin typeface="Malgun Gothic"/>
                <a:ea typeface="Malgun Gothic"/>
                <a:cs typeface="Microsoft GothicNeo Light"/>
              </a:rPr>
              <a:t>batch-size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, </a:t>
            </a:r>
            <a:r>
              <a:rPr lang="ko-KR" altLang="en-US" b="1" err="1">
                <a:latin typeface="Malgun Gothic"/>
                <a:ea typeface="Malgun Gothic"/>
                <a:cs typeface="Microsoft GothicNeo Light"/>
              </a:rPr>
              <a:t>max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b="1" err="1">
                <a:latin typeface="Malgun Gothic"/>
                <a:ea typeface="Malgun Gothic"/>
                <a:cs typeface="Microsoft GothicNeo Light"/>
              </a:rPr>
              <a:t>sentence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b="1" err="1">
                <a:latin typeface="Malgun Gothic"/>
                <a:ea typeface="Malgun Gothic"/>
                <a:cs typeface="Microsoft GothicNeo Light"/>
              </a:rPr>
              <a:t>length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] -&gt; [</a:t>
            </a:r>
            <a:r>
              <a:rPr lang="ko-KR" altLang="en-US" b="1" err="1">
                <a:latin typeface="Malgun Gothic"/>
                <a:ea typeface="Malgun Gothic"/>
                <a:cs typeface="Microsoft GothicNeo Light"/>
              </a:rPr>
              <a:t>batch-size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, </a:t>
            </a:r>
            <a:r>
              <a:rPr lang="ko-KR" altLang="en-US" b="1" err="1">
                <a:latin typeface="Malgun Gothic"/>
                <a:ea typeface="Malgun Gothic"/>
                <a:cs typeface="Microsoft GothicNeo Light"/>
              </a:rPr>
              <a:t>max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b="1" err="1">
                <a:latin typeface="Malgun Gothic"/>
                <a:ea typeface="Malgun Gothic"/>
                <a:cs typeface="Microsoft GothicNeo Light"/>
              </a:rPr>
              <a:t>sentence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b="1" err="1">
                <a:latin typeface="Malgun Gothic"/>
                <a:ea typeface="Malgun Gothic"/>
                <a:cs typeface="Microsoft GothicNeo Light"/>
              </a:rPr>
              <a:t>length</a:t>
            </a:r>
            <a:r>
              <a:rPr lang="ko-KR" altLang="en-US" b="1" dirty="0">
                <a:latin typeface="Malgun Gothic"/>
                <a:ea typeface="Malgun Gothic"/>
                <a:cs typeface="Microsoft GothicNeo Light"/>
              </a:rPr>
              <a:t>, 300]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Malgun Gothic"/>
                <a:ea typeface="Malgun Gothic"/>
                <a:cs typeface="Microsoft GothicNeo Light"/>
              </a:rPr>
              <a:t>- 사진 출처</a:t>
            </a:r>
            <a:r>
              <a:rPr lang="ko-KR" altLang="en-US" sz="1200" b="1" dirty="0">
                <a:latin typeface="Malgun Gothic"/>
                <a:ea typeface="Malgun Gothic"/>
                <a:cs typeface="Microsoft GothicNeo Light"/>
              </a:rPr>
              <a:t> </a:t>
            </a:r>
            <a:r>
              <a:rPr lang="ko-KR" sz="1200">
                <a:ea typeface="+mn-lt"/>
                <a:cs typeface="+mn-lt"/>
              </a:rPr>
              <a:t>https://wikidocs.net/</a:t>
            </a:r>
            <a:r>
              <a:rPr lang="en-US" altLang="ko-KR" sz="1200">
                <a:ea typeface="+mn-lt"/>
                <a:cs typeface="+mn-lt"/>
              </a:rPr>
              <a:t>22660</a:t>
            </a:r>
            <a:endParaRPr lang="ko-KR" altLang="en-US" sz="1600" b="1" dirty="0">
              <a:latin typeface="Malgun Gothic"/>
              <a:ea typeface="Malgun Gothic"/>
              <a:cs typeface="Microsoft GothicNeo Light"/>
            </a:endParaRPr>
          </a:p>
        </p:txBody>
      </p: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2B843C3-E032-4C74-B187-D6BC972D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44" y="1240794"/>
            <a:ext cx="4554330" cy="3138284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B62F4AF6-7462-458A-9DA5-5EF965F2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65" y="1579803"/>
            <a:ext cx="4874591" cy="21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1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CCCB4-10BD-4CF9-BEAE-B979C954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Model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reproduction</a:t>
            </a:r>
            <a:r>
              <a:rPr lang="ko-KR" altLang="en-US" sz="3100" dirty="0">
                <a:ea typeface="Microsoft GothicNeo"/>
                <a:cs typeface="Microsoft GothicNeo"/>
              </a:rPr>
              <a:t> – 1. </a:t>
            </a:r>
            <a:r>
              <a:rPr lang="ko-KR" altLang="en-US" sz="3100" dirty="0" err="1">
                <a:ea typeface="Microsoft GothicNeo"/>
                <a:cs typeface="Microsoft GothicNeo"/>
              </a:rPr>
              <a:t>Embedding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layer</a:t>
            </a:r>
            <a:endParaRPr lang="ko-KR" altLang="en-US" dirty="0" err="1">
              <a:ea typeface="Microsoft GothicNeo"/>
              <a:cs typeface="Microsoft GothicNeo"/>
            </a:endParaRPr>
          </a:p>
        </p:txBody>
      </p:sp>
      <p:pic>
        <p:nvPicPr>
          <p:cNvPr id="6" name="그림 7">
            <a:extLst>
              <a:ext uri="{FF2B5EF4-FFF2-40B4-BE49-F238E27FC236}">
                <a16:creationId xmlns:a16="http://schemas.microsoft.com/office/drawing/2014/main" id="{3A4AE6DB-EA87-4CF0-93B0-6AB298F0F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42" y="2065677"/>
            <a:ext cx="5417379" cy="313635"/>
          </a:xfr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3A9280A1-1658-4B9C-97F3-982FEDF94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2" y="2487124"/>
            <a:ext cx="5415721" cy="304536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70F92B3-F7AC-446F-A3EF-498F4DA0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92" y="3424185"/>
            <a:ext cx="5415721" cy="1898065"/>
          </a:xfrm>
          <a:prstGeom prst="rect">
            <a:avLst/>
          </a:prstGeom>
        </p:spPr>
      </p:pic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C0E3EC5-90ED-46A8-9F27-840EF3035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269" y="2062324"/>
            <a:ext cx="5216939" cy="47322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B10039-391F-4FB0-80C9-68A855DD99FA}"/>
              </a:ext>
            </a:extLst>
          </p:cNvPr>
          <p:cNvSpPr txBox="1"/>
          <p:nvPr/>
        </p:nvSpPr>
        <p:spPr>
          <a:xfrm>
            <a:off x="250411" y="2889801"/>
            <a:ext cx="5415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- w2v -&gt; (3000000, 300) 의 </a:t>
            </a:r>
            <a:r>
              <a:rPr lang="ko-KR" altLang="en-US" err="1">
                <a:ea typeface="Microsoft GothicNeo Light"/>
                <a:cs typeface="Microsoft GothicNeo Light"/>
              </a:rPr>
              <a:t>word</a:t>
            </a:r>
            <a:r>
              <a:rPr lang="ko-KR" altLang="en-US" dirty="0">
                <a:ea typeface="Microsoft GothicNeo Light"/>
                <a:cs typeface="Microsoft GothicNeo Light"/>
              </a:rPr>
              <a:t> </a:t>
            </a:r>
            <a:r>
              <a:rPr lang="ko-KR" altLang="en-US" err="1">
                <a:ea typeface="Microsoft GothicNeo Light"/>
                <a:cs typeface="Microsoft GothicNeo Light"/>
              </a:rPr>
              <a:t>vectors</a:t>
            </a:r>
            <a:endParaRPr lang="ko-KR" altLang="en-US">
              <a:ea typeface="Microsoft GothicNeo Light"/>
              <a:cs typeface="Microsoft GothicNeo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47EF4-7442-4E18-A308-A51F3382B7FB}"/>
              </a:ext>
            </a:extLst>
          </p:cNvPr>
          <p:cNvSpPr txBox="1"/>
          <p:nvPr/>
        </p:nvSpPr>
        <p:spPr>
          <a:xfrm>
            <a:off x="250411" y="5496061"/>
            <a:ext cx="5415721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700">
                <a:ea typeface="Microsoft GothicNeo Light"/>
                <a:cs typeface="Microsoft GothicNeo Light"/>
              </a:rPr>
              <a:t>- embedding_dic</a:t>
            </a:r>
            <a:r>
              <a:rPr lang="ko-KR" altLang="en-US" sz="1700" dirty="0">
                <a:ea typeface="Microsoft GothicNeo Light"/>
                <a:cs typeface="Microsoft GothicNeo Light"/>
              </a:rPr>
              <a:t>: 단어 </a:t>
            </a:r>
            <a:r>
              <a:rPr lang="ko-KR" altLang="en-US" sz="1700" err="1">
                <a:ea typeface="Microsoft GothicNeo Light"/>
                <a:cs typeface="Microsoft GothicNeo Light"/>
              </a:rPr>
              <a:t>string이</a:t>
            </a:r>
            <a:r>
              <a:rPr lang="ko-KR" altLang="en-US" sz="1700" dirty="0">
                <a:ea typeface="Microsoft GothicNeo Light"/>
                <a:cs typeface="Microsoft GothicNeo Light"/>
              </a:rPr>
              <a:t> </a:t>
            </a:r>
            <a:r>
              <a:rPr lang="ko-KR" altLang="en-US" sz="1700" err="1">
                <a:ea typeface="Microsoft GothicNeo Light"/>
                <a:cs typeface="Microsoft GothicNeo Light"/>
              </a:rPr>
              <a:t>key</a:t>
            </a:r>
            <a:r>
              <a:rPr lang="ko-KR" altLang="en-US" sz="1700" dirty="0">
                <a:ea typeface="Microsoft GothicNeo Light"/>
                <a:cs typeface="Microsoft GothicNeo Light"/>
              </a:rPr>
              <a:t>, 단어 인덱스가 </a:t>
            </a:r>
            <a:r>
              <a:rPr lang="ko-KR" altLang="en-US" sz="1700" err="1">
                <a:ea typeface="Microsoft GothicNeo Light"/>
                <a:cs typeface="Microsoft GothicNeo Light"/>
              </a:rPr>
              <a:t>value</a:t>
            </a:r>
            <a:endParaRPr lang="ko-KR" altLang="en-US" sz="1700">
              <a:ea typeface="Microsoft GothicNeo Light"/>
              <a:cs typeface="Microsoft GothicNeo Light"/>
            </a:endParaRPr>
          </a:p>
          <a:p>
            <a:r>
              <a:rPr lang="ko-KR" altLang="en-US" sz="1700">
                <a:ea typeface="Microsoft GothicNeo Light"/>
                <a:cs typeface="Microsoft GothicNeo Light"/>
              </a:rPr>
              <a:t>- embedding_dic["&lt;pad&gt;"] = 1</a:t>
            </a:r>
            <a:endParaRPr lang="ko-KR" sz="1700">
              <a:ea typeface="Microsoft GothicNeo Light"/>
              <a:cs typeface="Microsoft GothicNeo Light"/>
            </a:endParaRPr>
          </a:p>
          <a:p>
            <a:r>
              <a:rPr lang="ko-KR" altLang="en-US" sz="1700">
                <a:ea typeface="Microsoft GothicNeo Light"/>
                <a:cs typeface="Microsoft GothicNeo Light"/>
              </a:rPr>
              <a:t>- embedding_arr</a:t>
            </a:r>
            <a:r>
              <a:rPr lang="ko-KR" altLang="en-US" sz="1700" dirty="0">
                <a:ea typeface="Microsoft GothicNeo Light"/>
                <a:cs typeface="Microsoft GothicNeo Light"/>
              </a:rPr>
              <a:t>: 단어 인덱스가 </a:t>
            </a:r>
            <a:r>
              <a:rPr lang="ko-KR" altLang="en-US" sz="1700" dirty="0" err="1">
                <a:ea typeface="Microsoft GothicNeo Light"/>
                <a:cs typeface="Microsoft GothicNeo Light"/>
              </a:rPr>
              <a:t>key</a:t>
            </a:r>
            <a:r>
              <a:rPr lang="ko-KR" altLang="en-US" sz="1700" dirty="0">
                <a:ea typeface="Microsoft GothicNeo Light"/>
                <a:cs typeface="Microsoft GothicNeo Light"/>
              </a:rPr>
              <a:t>, 해당 </a:t>
            </a:r>
            <a:r>
              <a:rPr lang="ko-KR" altLang="en-US" sz="1700" dirty="0" err="1">
                <a:ea typeface="Microsoft GothicNeo Light"/>
                <a:cs typeface="Microsoft GothicNeo Light"/>
              </a:rPr>
              <a:t>vector가</a:t>
            </a:r>
            <a:r>
              <a:rPr lang="ko-KR" altLang="en-US" sz="1700" dirty="0">
                <a:ea typeface="Microsoft GothicNeo Light"/>
                <a:cs typeface="Microsoft GothicNeo Light"/>
              </a:rPr>
              <a:t> </a:t>
            </a:r>
            <a:r>
              <a:rPr lang="ko-KR" altLang="en-US" sz="1700" dirty="0" err="1">
                <a:ea typeface="Microsoft GothicNeo Light"/>
                <a:cs typeface="Microsoft GothicNeo Light"/>
              </a:rPr>
              <a:t>value</a:t>
            </a:r>
            <a:endParaRPr lang="ko-KR" altLang="en-US" dirty="0" err="1"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327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CCCB4-10BD-4CF9-BEAE-B979C954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dirty="0" err="1">
                <a:ea typeface="Microsoft GothicNeo"/>
                <a:cs typeface="Microsoft GothicNeo"/>
              </a:rPr>
              <a:t>Model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reproduction</a:t>
            </a:r>
            <a:r>
              <a:rPr lang="ko-KR" altLang="en-US" sz="3100" dirty="0">
                <a:ea typeface="Microsoft GothicNeo"/>
                <a:cs typeface="Microsoft GothicNeo"/>
              </a:rPr>
              <a:t> – 1. </a:t>
            </a:r>
            <a:r>
              <a:rPr lang="ko-KR" altLang="en-US" sz="3100" dirty="0" err="1">
                <a:ea typeface="Microsoft GothicNeo"/>
                <a:cs typeface="Microsoft GothicNeo"/>
              </a:rPr>
              <a:t>Embedding</a:t>
            </a:r>
            <a:r>
              <a:rPr lang="ko-KR" altLang="en-US" sz="3100" dirty="0">
                <a:ea typeface="Microsoft GothicNeo"/>
                <a:cs typeface="Microsoft GothicNeo"/>
              </a:rPr>
              <a:t> </a:t>
            </a:r>
            <a:r>
              <a:rPr lang="ko-KR" altLang="en-US" sz="3100" dirty="0" err="1">
                <a:ea typeface="Microsoft GothicNeo"/>
                <a:cs typeface="Microsoft GothicNeo"/>
              </a:rPr>
              <a:t>layer</a:t>
            </a:r>
            <a:endParaRPr lang="ko-KR" altLang="en-US" dirty="0" err="1">
              <a:ea typeface="Microsoft GothicNeo"/>
              <a:cs typeface="Microsoft GothicNeo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6404090-5F8C-44FD-9DB0-B88DBDB03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651" y="1611375"/>
            <a:ext cx="7906579" cy="3806411"/>
          </a:xfr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EFEF678-4D97-4211-8D6D-93B15C0A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09" y="5507059"/>
            <a:ext cx="7911546" cy="10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9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9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422" y="498507"/>
            <a:ext cx="6188277" cy="13728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 architecture - 2. Convolution layer</a:t>
            </a:r>
          </a:p>
        </p:txBody>
      </p:sp>
      <p:grpSp>
        <p:nvGrpSpPr>
          <p:cNvPr id="119" name="Group 11">
            <a:extLst>
              <a:ext uri="{FF2B5EF4-FFF2-40B4-BE49-F238E27FC236}">
                <a16:creationId xmlns:a16="http://schemas.microsoft.com/office/drawing/2014/main" id="{BC3EC256-5633-414E-89A7-4DF1780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975" y="42050"/>
            <a:ext cx="1319321" cy="6804850"/>
            <a:chOff x="1744975" y="42050"/>
            <a:chExt cx="1319321" cy="6804850"/>
          </a:xfrm>
        </p:grpSpPr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3792" y="472833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4562" y="66894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6934" y="8999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1593" y="113778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96052" y="46436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6021" y="118352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41720" y="63356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547" y="113428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19444" y="38573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30146" y="9545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94226" y="459880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991372" y="46712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721306" y="467236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7458" y="441007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4176" y="5651651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18389" y="62433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35281" y="59847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45443" y="646897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22723" y="673426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9835" y="570073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385" y="574829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46293" y="60187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8102" y="60623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83208" y="671013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54120" y="626268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220" y="20699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3403" y="673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84" y="596758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0283" y="573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1968" y="546537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8820" y="6232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85974" y="648157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91453" y="669893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43184" y="607798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4739" y="585265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9192" y="56181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65791" y="635313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78761" y="6639984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994" y="60917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44939" y="558461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8684" y="641862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730" y="588242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27" y="140523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72457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5170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21480" y="122198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2483" y="93460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160" y="138958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043" y="110734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4122" y="5515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51027" y="76522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39067" y="258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2681" y="9468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07625" y="116352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2943" y="136288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02256" y="11556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8542" y="79706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00545" y="850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1375" y="11217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2255" y="52860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19382" y="66888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6051" y="549204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626" y="65158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6458" y="1405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38545" y="486074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67650" y="54373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31376" y="140483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38486" y="30146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9036" y="488697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123" y="251274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9867" y="413651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954" y="230319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350" y="276316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5237" y="516057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32444" y="209860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42413" y="175259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78112" y="22053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88286" y="433198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55836" y="195750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2264" y="477891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593" y="17133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89795" y="163916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71381" y="524416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42915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17353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2997" y="498878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9942" y="276926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1083" y="521111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55867" y="5837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9643" y="219595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398" y="250464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024" y="19732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9073" y="166645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44017" y="273529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20676" y="509134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76473" y="534494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54934" y="23688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36937" y="24222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27767" y="168394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73414" y="198099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0943" y="533833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76608" y="51742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4878" y="187323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97991" y="3097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27887" y="98012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5127422" y="2055766"/>
            <a:ext cx="7066023" cy="430079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r>
              <a:rPr lang="en-US" altLang="ko-KR" dirty="0">
                <a:solidFill>
                  <a:schemeClr val="tx2"/>
                </a:solidFill>
              </a:rPr>
              <a:t>- Embedding 된 [batch-size, max sentence length, 300] </a:t>
            </a:r>
            <a:r>
              <a:rPr lang="en-US" altLang="ko-KR" err="1">
                <a:solidFill>
                  <a:schemeClr val="tx2"/>
                </a:solidFill>
              </a:rPr>
              <a:t>size의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err="1">
                <a:solidFill>
                  <a:schemeClr val="tx2"/>
                </a:solidFill>
              </a:rPr>
              <a:t>input이</a:t>
            </a:r>
            <a:r>
              <a:rPr lang="en-US" altLang="ko-KR" dirty="0">
                <a:solidFill>
                  <a:schemeClr val="tx2"/>
                </a:solidFill>
              </a:rPr>
              <a:t> [window-size, 300] </a:t>
            </a:r>
            <a:r>
              <a:rPr lang="en-US" altLang="ko-KR" err="1">
                <a:solidFill>
                  <a:schemeClr val="tx2"/>
                </a:solidFill>
              </a:rPr>
              <a:t>size의</a:t>
            </a:r>
            <a:r>
              <a:rPr lang="en-US" altLang="ko-KR" dirty="0">
                <a:solidFill>
                  <a:schemeClr val="tx2"/>
                </a:solidFill>
              </a:rPr>
              <a:t> </a:t>
            </a:r>
            <a:r>
              <a:rPr lang="en-US" altLang="ko-KR" err="1">
                <a:solidFill>
                  <a:schemeClr val="tx2"/>
                </a:solidFill>
              </a:rPr>
              <a:t>filter들에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err="1">
                <a:solidFill>
                  <a:schemeClr val="tx2"/>
                </a:solidFill>
              </a:rPr>
              <a:t>의해</a:t>
            </a:r>
            <a:r>
              <a:rPr lang="en-US" altLang="ko-KR" dirty="0">
                <a:solidFill>
                  <a:schemeClr val="tx2"/>
                </a:solidFill>
              </a:rPr>
              <a:t> convolution 됨</a:t>
            </a:r>
            <a:endParaRPr lang="en-US" altLang="ko-KR" dirty="0">
              <a:solidFill>
                <a:schemeClr val="tx2"/>
              </a:solidFill>
              <a:ea typeface="Microsoft GothicNeo Light"/>
              <a:cs typeface="Microsoft GothicNeo Light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r>
              <a:rPr lang="en-US" altLang="ko-KR" dirty="0">
                <a:solidFill>
                  <a:schemeClr val="tx2"/>
                </a:solidFill>
              </a:rPr>
              <a:t>- 왼쪽 식에서 padding된 문장의 길이 n, window-size h일 때, 총 </a:t>
            </a:r>
            <a:r>
              <a:rPr lang="en-US" altLang="ko-KR">
                <a:solidFill>
                  <a:schemeClr val="tx2"/>
                </a:solidFill>
              </a:rPr>
              <a:t>n-h+1개의 값들이 나와 feature map을 이룸</a:t>
            </a:r>
            <a:endParaRPr lang="ko-KR" altLang="en-US">
              <a:solidFill>
                <a:schemeClr val="tx2"/>
              </a:solidFill>
              <a:ea typeface="Microsoft GothicNeo Light"/>
              <a:cs typeface="Microsoft GothicNeo Light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r>
              <a:rPr lang="en-US" altLang="ko-KR">
                <a:solidFill>
                  <a:schemeClr val="tx2"/>
                </a:solidFill>
              </a:rPr>
              <a:t>- f 는 non-linear function으로 ReLU를 사용</a:t>
            </a:r>
            <a:endParaRPr lang="ko-KR" altLang="en-US">
              <a:solidFill>
                <a:schemeClr val="tx2"/>
              </a:solidFill>
              <a:ea typeface="Microsoft GothicNeo Light"/>
              <a:cs typeface="Microsoft GothicNeo Light"/>
            </a:endParaRPr>
          </a:p>
          <a:p>
            <a:pPr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r>
              <a:rPr lang="en-US" altLang="ko-KR" dirty="0">
                <a:solidFill>
                  <a:schemeClr val="tx2"/>
                </a:solidFill>
              </a:rPr>
              <a:t>- Multi-Channel의 경우 같은 input이 두 channel에 모두 들어가 </a:t>
            </a:r>
            <a:r>
              <a:rPr lang="en-US" altLang="ko-KR">
                <a:solidFill>
                  <a:schemeClr val="tx2"/>
                </a:solidFill>
              </a:rPr>
              <a:t>하나는 static하게, 하나는 non-static하게 학습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dirty="0">
                <a:solidFill>
                  <a:schemeClr val="tx2"/>
                </a:solidFill>
                <a:ea typeface="Microsoft GothicNeo Light"/>
                <a:cs typeface="Microsoft GothicNeo Light"/>
              </a:rPr>
              <a:t>- 그 후 각 feature map에서 most important feature를 뽑아낼 수 </a:t>
            </a:r>
            <a:r>
              <a:rPr lang="en-US" altLang="ko-KR">
                <a:solidFill>
                  <a:schemeClr val="tx2"/>
                </a:solidFill>
                <a:ea typeface="Microsoft GothicNeo Light"/>
                <a:cs typeface="Microsoft GothicNeo Light"/>
              </a:rPr>
              <a:t>있도록 최대값을 뽑아주는 max-pooling layer에 들어감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300" b="1" dirty="0">
                <a:latin typeface="Malgun Gothic"/>
                <a:ea typeface="Malgun Gothic"/>
                <a:cs typeface="Microsoft GothicNeo Light"/>
              </a:rPr>
              <a:t>[batch-size,</a:t>
            </a:r>
            <a:r>
              <a:rPr lang="ko-KR" altLang="en-US" sz="1300" b="1" dirty="0">
                <a:latin typeface="Malgun Gothic"/>
                <a:ea typeface="Malgun Gothic"/>
                <a:cs typeface="Microsoft GothicNeo Light"/>
              </a:rPr>
              <a:t> </a:t>
            </a:r>
            <a:r>
              <a:rPr lang="en-US" altLang="ko-KR" sz="1300" b="1" dirty="0">
                <a:latin typeface="Malgun Gothic"/>
                <a:ea typeface="Malgun Gothic"/>
                <a:cs typeface="Microsoft GothicNeo Light"/>
              </a:rPr>
              <a:t>max</a:t>
            </a:r>
            <a:r>
              <a:rPr lang="ko-KR" altLang="en-US" sz="1300" b="1" dirty="0">
                <a:latin typeface="Malgun Gothic"/>
                <a:ea typeface="Malgun Gothic"/>
                <a:cs typeface="Microsoft GothicNeo Light"/>
              </a:rPr>
              <a:t> </a:t>
            </a:r>
            <a:r>
              <a:rPr lang="en-US" altLang="ko-KR" sz="1300" b="1" dirty="0">
                <a:latin typeface="Malgun Gothic"/>
                <a:ea typeface="Malgun Gothic"/>
                <a:cs typeface="Microsoft GothicNeo Light"/>
              </a:rPr>
              <a:t>sentence</a:t>
            </a:r>
            <a:r>
              <a:rPr lang="ko-KR" altLang="en-US" sz="1300" b="1" dirty="0">
                <a:latin typeface="Malgun Gothic"/>
                <a:ea typeface="Malgun Gothic"/>
                <a:cs typeface="Microsoft GothicNeo Light"/>
              </a:rPr>
              <a:t> </a:t>
            </a:r>
            <a:r>
              <a:rPr lang="en-US" altLang="ko-KR" sz="1300" b="1" dirty="0">
                <a:latin typeface="Malgun Gothic"/>
                <a:ea typeface="Malgun Gothic"/>
                <a:cs typeface="Microsoft GothicNeo Light"/>
              </a:rPr>
              <a:t>length,</a:t>
            </a:r>
            <a:r>
              <a:rPr lang="ko-KR" altLang="en-US" sz="1300" b="1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en-US" altLang="ko-KR" sz="1300" b="1">
                <a:latin typeface="Malgun Gothic"/>
                <a:ea typeface="Malgun Gothic"/>
                <a:cs typeface="Microsoft GothicNeo Light"/>
              </a:rPr>
              <a:t>300] -&gt; [batch-size, (kernel 종류 개수) * (필터 개수)]</a:t>
            </a:r>
            <a:endParaRPr lang="en-US" sz="1500">
              <a:ea typeface="Microsoft GothicNeo Light"/>
              <a:cs typeface="Microsoft GothicNeo Light"/>
            </a:endParaRPr>
          </a:p>
        </p:txBody>
      </p:sp>
      <p:pic>
        <p:nvPicPr>
          <p:cNvPr id="4" name="그림 169" descr="텍스트이(가) 표시된 사진&#10;&#10;자동 생성된 설명">
            <a:extLst>
              <a:ext uri="{FF2B5EF4-FFF2-40B4-BE49-F238E27FC236}">
                <a16:creationId xmlns:a16="http://schemas.microsoft.com/office/drawing/2014/main" id="{0493A67F-802A-4518-9F09-69A6C602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6" y="4032143"/>
            <a:ext cx="4971325" cy="788527"/>
          </a:xfrm>
          <a:prstGeom prst="rect">
            <a:avLst/>
          </a:prstGeom>
        </p:spPr>
      </p:pic>
      <p:pic>
        <p:nvPicPr>
          <p:cNvPr id="170" name="그림 170">
            <a:extLst>
              <a:ext uri="{FF2B5EF4-FFF2-40B4-BE49-F238E27FC236}">
                <a16:creationId xmlns:a16="http://schemas.microsoft.com/office/drawing/2014/main" id="{7B67961C-289F-4AEE-A8CE-5DAC752E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60" y="4818526"/>
            <a:ext cx="4489048" cy="903737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8E2214B5-3BCF-4288-8828-F03B8AF8C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" y="1187326"/>
            <a:ext cx="5033205" cy="2776992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DEDDD706-CAF5-4AC7-98DC-ABDDD5637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82" y="5716438"/>
            <a:ext cx="2101481" cy="5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CCCB4-10BD-4CF9-BEAE-B979C954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5080"/>
            <a:ext cx="9634011" cy="1325563"/>
          </a:xfrm>
        </p:spPr>
        <p:txBody>
          <a:bodyPr/>
          <a:lstStyle/>
          <a:p>
            <a:r>
              <a:rPr lang="ko-KR" altLang="en-US" sz="3100" err="1">
                <a:ea typeface="Microsoft GothicNeo"/>
                <a:cs typeface="Microsoft GothicNeo"/>
              </a:rPr>
              <a:t>Model</a:t>
            </a:r>
            <a:r>
              <a:rPr lang="ko-KR" altLang="en-US" sz="3100" dirty="0">
                <a:ea typeface="Microsoft GothicNeo"/>
                <a:cs typeface="Microsoft GothicNeo"/>
              </a:rPr>
              <a:t> reproduction – 2. </a:t>
            </a:r>
            <a:r>
              <a:rPr lang="ko-KR" altLang="en-US" sz="3100">
                <a:ea typeface="Microsoft GothicNeo"/>
                <a:cs typeface="Microsoft GothicNeo"/>
              </a:rPr>
              <a:t>Convolution layer</a:t>
            </a:r>
            <a:endParaRPr lang="ko-KR" altLang="en-US" sz="3100" dirty="0">
              <a:ea typeface="Microsoft GothicNeo"/>
              <a:cs typeface="Microsoft GothicNe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B10039-391F-4FB0-80C9-68A855DD99FA}"/>
              </a:ext>
            </a:extLst>
          </p:cNvPr>
          <p:cNvSpPr txBox="1"/>
          <p:nvPr/>
        </p:nvSpPr>
        <p:spPr>
          <a:xfrm>
            <a:off x="1070284" y="2802991"/>
            <a:ext cx="80971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- Model의 variation에 따라 channel 개수인 ch_num이 1 또는 2로 들어감</a:t>
            </a:r>
          </a:p>
          <a:p>
            <a:r>
              <a:rPr lang="ko-KR" altLang="en-US">
                <a:ea typeface="Microsoft GothicNeo Light"/>
                <a:cs typeface="Microsoft GothicNeo Light"/>
              </a:rPr>
              <a:t>- Num_filt는 필터의 개수 -&gt; 100개</a:t>
            </a:r>
          </a:p>
          <a:p>
            <a:r>
              <a:rPr lang="ko-KR" altLang="en-US">
                <a:ea typeface="Microsoft GothicNeo Light"/>
                <a:cs typeface="Microsoft GothicNeo Light"/>
              </a:rPr>
              <a:t>- Kernel_size에는 윈도우 사이즈 리스트 -&gt; [3, 4, 5]</a:t>
            </a:r>
          </a:p>
          <a:p>
            <a:r>
              <a:rPr lang="ko-KR" altLang="en-US">
                <a:ea typeface="Microsoft GothicNeo Light"/>
                <a:cs typeface="Microsoft GothicNeo Light"/>
              </a:rPr>
              <a:t>- Stride = 1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E91E288-9515-4786-9DA4-2601A36E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29" y="1362737"/>
            <a:ext cx="8096491" cy="1161689"/>
          </a:xfrm>
          <a:prstGeom prst="rect">
            <a:avLst/>
          </a:prstGeom>
        </p:spPr>
      </p:pic>
      <p:pic>
        <p:nvPicPr>
          <p:cNvPr id="11" name="그림 13">
            <a:extLst>
              <a:ext uri="{FF2B5EF4-FFF2-40B4-BE49-F238E27FC236}">
                <a16:creationId xmlns:a16="http://schemas.microsoft.com/office/drawing/2014/main" id="{F4749671-24B7-48BC-AC5A-1DB906FF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29" y="4118332"/>
            <a:ext cx="8096491" cy="4250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AFAF2F-2134-4DC0-B7AE-4166A839C3AB}"/>
              </a:ext>
            </a:extLst>
          </p:cNvPr>
          <p:cNvSpPr txBox="1"/>
          <p:nvPr/>
        </p:nvSpPr>
        <p:spPr>
          <a:xfrm>
            <a:off x="1070283" y="4751396"/>
            <a:ext cx="80971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 Light"/>
                <a:cs typeface="Microsoft GothicNeo Light"/>
              </a:rPr>
              <a:t>- Forward 메소드에서 embedding 된 input이 각 윈도우 사이즈의 convolution filter를 거치고, relu를 통과한 후 max 값만을 반환함</a:t>
            </a:r>
          </a:p>
          <a:p>
            <a:r>
              <a:rPr lang="ko-KR" altLang="en-US">
                <a:ea typeface="Microsoft GothicNeo Light"/>
                <a:cs typeface="Microsoft GothicNeo Light"/>
              </a:rPr>
              <a:t>- 각 윈도우 사이즈에 의해 나온 결과들을 한줄로 concatenate 시켜줌</a:t>
            </a:r>
            <a:endParaRPr lang="ko-KR" altLang="en-US" dirty="0">
              <a:ea typeface="Microsoft GothicNeo Light"/>
              <a:cs typeface="Microsoft GothicNe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614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9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0A61CB-3C97-445C-9982-CF3A0F9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813" y="553724"/>
            <a:ext cx="6696276" cy="16378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kern="1200">
                <a:latin typeface="+mj-lt"/>
                <a:ea typeface="+mj-ea"/>
                <a:cs typeface="+mj-cs"/>
              </a:rPr>
              <a:t>Model architecture - </a:t>
            </a:r>
            <a:r>
              <a:rPr lang="en-US" altLang="ko-KR"/>
              <a:t>3</a:t>
            </a:r>
            <a:r>
              <a:rPr lang="en-US" altLang="ko-KR" kern="1200">
                <a:latin typeface="+mj-lt"/>
                <a:ea typeface="+mj-ea"/>
                <a:cs typeface="+mj-cs"/>
              </a:rPr>
              <a:t>. </a:t>
            </a:r>
            <a:r>
              <a:rPr lang="en-US" altLang="ko-KR"/>
              <a:t>Fully connected layer</a:t>
            </a:r>
            <a:endParaRPr lang="en-US" altLang="ko-KR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19" name="Group 11">
            <a:extLst>
              <a:ext uri="{FF2B5EF4-FFF2-40B4-BE49-F238E27FC236}">
                <a16:creationId xmlns:a16="http://schemas.microsoft.com/office/drawing/2014/main" id="{BC3EC256-5633-414E-89A7-4DF178057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975" y="42050"/>
            <a:ext cx="1319321" cy="6804850"/>
            <a:chOff x="1744975" y="42050"/>
            <a:chExt cx="1319321" cy="6804850"/>
          </a:xfrm>
        </p:grpSpPr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3792" y="472833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4562" y="66894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6934" y="8999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1593" y="113778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96052" y="46436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6021" y="118352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41720" y="63356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547" y="113428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19444" y="38573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30146" y="9545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94226" y="459880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991372" y="46712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721306" y="467236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7458" y="441007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4176" y="5651651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18389" y="62433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35281" y="59847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45443" y="646897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22723" y="673426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9835" y="570073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385" y="574829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46293" y="60187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8102" y="60623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83208" y="671013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54120" y="626268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220" y="20699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3403" y="673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84" y="596758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0283" y="573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1968" y="546537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8820" y="6232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85974" y="648157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91453" y="669893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43184" y="607798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4739" y="585265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9192" y="56181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65791" y="635313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78761" y="6639984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994" y="60917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44939" y="558461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8684" y="641862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730" y="588242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27" y="140523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72457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5170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21480" y="122198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2483" y="93460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160" y="138958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043" y="110734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4122" y="5515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51027" y="76522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39067" y="258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2681" y="9468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07625" y="116352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2943" y="136288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02256" y="11556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8542" y="79706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00545" y="850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1375" y="11217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2255" y="52860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19382" y="66888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6051" y="549204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626" y="65158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6458" y="1405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38545" y="486074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67650" y="54373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31376" y="140483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38486" y="30146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9036" y="488697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123" y="251274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9867" y="413651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954" y="230319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350" y="276316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5237" y="516057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32444" y="209860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42413" y="175259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78112" y="22053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88286" y="433198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55836" y="195750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2264" y="477891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593" y="17133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89795" y="163916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71381" y="524416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42915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17353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2997" y="498878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9942" y="276926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1083" y="521111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55867" y="5837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9643" y="219595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398" y="250464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024" y="19732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9073" y="166645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44017" y="273529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20676" y="509134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76473" y="534494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54934" y="23688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36937" y="24222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27767" y="168394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73414" y="198099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0943" y="533833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76608" y="51742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4878" y="187323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97991" y="3097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27887" y="98012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9254EB4-DD55-4F75-B558-6C87D0BA39CF}"/>
              </a:ext>
            </a:extLst>
          </p:cNvPr>
          <p:cNvSpPr txBox="1"/>
          <p:nvPr/>
        </p:nvSpPr>
        <p:spPr>
          <a:xfrm>
            <a:off x="4718814" y="3049679"/>
            <a:ext cx="7474631" cy="1374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latinLnBrk="0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r>
              <a:rPr lang="en-US" altLang="ko-KR" dirty="0">
                <a:solidFill>
                  <a:schemeClr val="tx2"/>
                </a:solidFill>
              </a:rPr>
              <a:t>- 마지막으로 Fully connected softmax layer에 들어가 classification 태스크의 </a:t>
            </a:r>
            <a:r>
              <a:rPr lang="en-US" altLang="ko-KR">
                <a:solidFill>
                  <a:schemeClr val="tx2"/>
                </a:solidFill>
              </a:rPr>
              <a:t>class 개수에 따라 각 label들의 probability distribution을 최종적으로 반환함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700" b="1" dirty="0">
                <a:solidFill>
                  <a:srgbClr val="000000"/>
                </a:solidFill>
                <a:latin typeface="Malgun Gothic"/>
                <a:ea typeface="Malgun Gothic"/>
                <a:cs typeface="Microsoft GothicNeo Light"/>
              </a:rPr>
              <a:t>[</a:t>
            </a:r>
            <a:r>
              <a:rPr lang="en-US" sz="1700" b="1">
                <a:latin typeface="Malgun Gothic"/>
                <a:ea typeface="Malgun Gothic"/>
                <a:cs typeface="Microsoft GothicNeo Light"/>
              </a:rPr>
              <a:t>batch-size, (kernel 종류 개수) * (필터 개수)] -&gt; [batch-size, </a:t>
            </a:r>
            <a:r>
              <a:rPr lang="ko-KR" altLang="en-US" sz="1700" b="1">
                <a:latin typeface="Malgun Gothic"/>
                <a:ea typeface="Malgun Gothic"/>
                <a:cs typeface="Microsoft GothicNeo Light"/>
              </a:rPr>
              <a:t>클래스</a:t>
            </a:r>
            <a:r>
              <a:rPr lang="en-US" sz="1700" b="1" dirty="0">
                <a:latin typeface="Malgun Gothic"/>
                <a:ea typeface="Malgun Gothic"/>
                <a:cs typeface="Microsoft GothicNeo Light"/>
              </a:rPr>
              <a:t> </a:t>
            </a:r>
            <a:r>
              <a:rPr lang="ko-KR" altLang="en-US" sz="1700" b="1">
                <a:latin typeface="Malgun Gothic"/>
                <a:ea typeface="Malgun Gothic"/>
                <a:cs typeface="Microsoft GothicNeo Light"/>
              </a:rPr>
              <a:t>개수</a:t>
            </a:r>
            <a:r>
              <a:rPr lang="en-US" sz="1700" b="1">
                <a:latin typeface="Malgun Gothic"/>
                <a:ea typeface="Malgun Gothic"/>
                <a:cs typeface="Microsoft GothicNeo Light"/>
              </a:rPr>
              <a:t>]</a:t>
            </a:r>
            <a:endParaRPr lang="en-US" altLang="ko-KR" sz="1700" dirty="0">
              <a:solidFill>
                <a:schemeClr val="tx2"/>
              </a:solidFill>
              <a:ea typeface="Microsoft GothicNeo Light"/>
              <a:cs typeface="Microsoft GothicNeo Ligh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dirty="0">
              <a:solidFill>
                <a:schemeClr val="tx2"/>
              </a:solidFill>
              <a:ea typeface="Microsoft GothicNeo Light"/>
              <a:cs typeface="Microsoft GothicNeo Light"/>
            </a:endParaRPr>
          </a:p>
        </p:txBody>
      </p:sp>
      <p:pic>
        <p:nvPicPr>
          <p:cNvPr id="3" name="그림 7">
            <a:extLst>
              <a:ext uri="{FF2B5EF4-FFF2-40B4-BE49-F238E27FC236}">
                <a16:creationId xmlns:a16="http://schemas.microsoft.com/office/drawing/2014/main" id="{C27B077C-5AF8-4A62-BBF0-98E2F389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22" y="1830705"/>
            <a:ext cx="4046330" cy="337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19199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1291</Words>
  <Application>Microsoft Office PowerPoint</Application>
  <PresentationFormat>와이드스크린</PresentationFormat>
  <Paragraphs>278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Microsoft GothicNeo</vt:lpstr>
      <vt:lpstr>Microsoft GothicNeo Light</vt:lpstr>
      <vt:lpstr>Malgun Gothic</vt:lpstr>
      <vt:lpstr>Arial</vt:lpstr>
      <vt:lpstr>BohemianVTI</vt:lpstr>
      <vt:lpstr>Convolutional Neural Networks for Sentence Classification - Yoon Kim, EMNLP 14</vt:lpstr>
      <vt:lpstr>Abstract</vt:lpstr>
      <vt:lpstr>Model overview</vt:lpstr>
      <vt:lpstr>Model architecture - 1. Embedding layer</vt:lpstr>
      <vt:lpstr>Model reproduction – 1. Embedding layer</vt:lpstr>
      <vt:lpstr>Model reproduction – 1. Embedding layer</vt:lpstr>
      <vt:lpstr>Model architecture - 2. Convolution layer</vt:lpstr>
      <vt:lpstr>Model reproduction – 2. Convolution layer</vt:lpstr>
      <vt:lpstr>Model architecture - 3. Fully connected layer</vt:lpstr>
      <vt:lpstr>Model reproduction – 3. Fully connected layer</vt:lpstr>
      <vt:lpstr>Model architecture - 4. Regularization</vt:lpstr>
      <vt:lpstr>Dataset - 1. MR</vt:lpstr>
      <vt:lpstr>Dataset - 1. MR-Preprocess</vt:lpstr>
      <vt:lpstr>Dataset - 1. MR-Results</vt:lpstr>
      <vt:lpstr>Dataset - 2. STT (Stanford Sentiment Treebank)</vt:lpstr>
      <vt:lpstr>Dataset - 2. STT-Preprocess</vt:lpstr>
      <vt:lpstr>Dataset - 2. STT-Results</vt:lpstr>
      <vt:lpstr>Dataset - 3. Subj</vt:lpstr>
      <vt:lpstr>Dataset - 3. Subj-Results</vt:lpstr>
      <vt:lpstr>Dataset - 4. TREC</vt:lpstr>
      <vt:lpstr>Dataset - 4. TREC-Preprocess</vt:lpstr>
      <vt:lpstr>Dataset - 4. TREC-Results</vt:lpstr>
      <vt:lpstr>Dataset - 5. CR</vt:lpstr>
      <vt:lpstr>Dataset - 4. CR-Results</vt:lpstr>
      <vt:lpstr>Dataset - 6. MPQA</vt:lpstr>
      <vt:lpstr>Dataset - 6. MPQA-Results</vt:lpstr>
      <vt:lpstr>Else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/>
  <cp:lastModifiedBy>신채호[ 학부재학 / 컴퓨터학과 ]</cp:lastModifiedBy>
  <cp:revision>1265</cp:revision>
  <dcterms:created xsi:type="dcterms:W3CDTF">2021-03-27T07:30:39Z</dcterms:created>
  <dcterms:modified xsi:type="dcterms:W3CDTF">2021-03-30T04:07:57Z</dcterms:modified>
</cp:coreProperties>
</file>